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600" r:id="rId1"/>
  </p:sldMasterIdLst>
  <p:notesMasterIdLst>
    <p:notesMasterId r:id="rId39"/>
  </p:notesMasterIdLst>
  <p:sldIdLst>
    <p:sldId id="256" r:id="rId2"/>
    <p:sldId id="257" r:id="rId3"/>
    <p:sldId id="258" r:id="rId4"/>
    <p:sldId id="259" r:id="rId5"/>
    <p:sldId id="260" r:id="rId6"/>
    <p:sldId id="261" r:id="rId7"/>
    <p:sldId id="262" r:id="rId8"/>
    <p:sldId id="263" r:id="rId9"/>
    <p:sldId id="295" r:id="rId10"/>
    <p:sldId id="296" r:id="rId11"/>
    <p:sldId id="297" r:id="rId12"/>
    <p:sldId id="294" r:id="rId13"/>
    <p:sldId id="267" r:id="rId14"/>
    <p:sldId id="268" r:id="rId15"/>
    <p:sldId id="269" r:id="rId16"/>
    <p:sldId id="290" r:id="rId17"/>
    <p:sldId id="271" r:id="rId18"/>
    <p:sldId id="298" r:id="rId19"/>
    <p:sldId id="289" r:id="rId20"/>
    <p:sldId id="291" r:id="rId21"/>
    <p:sldId id="275" r:id="rId22"/>
    <p:sldId id="276" r:id="rId23"/>
    <p:sldId id="293" r:id="rId24"/>
    <p:sldId id="278" r:id="rId25"/>
    <p:sldId id="279" r:id="rId26"/>
    <p:sldId id="300" r:id="rId27"/>
    <p:sldId id="280" r:id="rId28"/>
    <p:sldId id="301" r:id="rId29"/>
    <p:sldId id="281" r:id="rId30"/>
    <p:sldId id="292" r:id="rId31"/>
    <p:sldId id="282" r:id="rId32"/>
    <p:sldId id="283" r:id="rId33"/>
    <p:sldId id="284" r:id="rId34"/>
    <p:sldId id="285" r:id="rId35"/>
    <p:sldId id="286" r:id="rId36"/>
    <p:sldId id="287" r:id="rId37"/>
    <p:sldId id="288"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Gill Sans" panose="020B0502020104020203" pitchFamily="34" charset="-79"/>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gcpara3VlKQzzQKWvaIHBSBNAL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31"/>
    <p:restoredTop sz="94650"/>
  </p:normalViewPr>
  <p:slideViewPr>
    <p:cSldViewPr snapToGrid="0">
      <p:cViewPr>
        <p:scale>
          <a:sx n="103" d="100"/>
          <a:sy n="103" d="100"/>
        </p:scale>
        <p:origin x="784"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9220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228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95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917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9082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931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357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515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5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03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CBF2-AF8F-0646-9F06-E23AD7B2F3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6E235A-3A54-F347-A10E-D496DE064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F5C1BA-CC0E-B44F-94EB-18178F3BAD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3FB0736-9F5E-BE48-9F50-E3FF4A734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2EB7E-1088-B94D-8A10-B02A1E164DB4}"/>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96728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F02A-CF53-C54E-B9F9-21F6B6CE2A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1F93DA-51C6-8D4E-BE5D-A520EBDCCF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7C68B-76B2-B743-9CB9-4CB99A50E9C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7296AF-73C9-A943-A5FE-49752AEDD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8C352-A059-4447-AC03-0A23E6A51610}"/>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224250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BABB5F-C2B0-714D-882D-791B084197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8A994D-487A-F247-B905-195EC7EB9C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F6515-EA49-4040-8CBB-65879614312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23ED7E-9276-004D-9BCE-915332A3D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23C59F-528B-8A4A-B27B-410B7D2C7A92}"/>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784974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27E3-EEE4-5E46-AB44-383621665C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17F2BD-C48B-434D-BE62-4ED6B46D73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B5002-0B41-F246-9D88-AC00A28CB9C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4E8E356-EA02-8149-B6CE-E81DD02B2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5CD04-40ED-6D44-8D3F-50BFBEBF2E3F}"/>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194195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7249-E428-4647-B334-3D3F724731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54832F-6387-3E40-B6BA-3A64B93D95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687E51-C9F6-0343-8ADB-FB1AB18C42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9474F9E-B4E5-3B40-8327-BADFA1203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4147C-C0C9-274F-A0E6-3B420433586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944901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9E42-574E-674C-BF28-57587BE18F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4E884D-D227-0F4D-BE43-18BE832A4B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7E43C8-E8E5-CB4B-B815-C26F25C23D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378382-370C-804F-BBBD-F7AFA8459D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0160F05-5225-1C41-9382-DCE162776C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C273C-9A90-344C-8379-7FB7A713382B}"/>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886722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5D63-FF50-694B-BA31-8F60534EE0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654DB0-AD08-A843-92F1-14DD60E571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154749-E275-F34A-8C19-8DE61EE3C8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ECCF36-9D9E-2A46-AB54-47CC140E1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09C4DA-22E8-0848-8632-93C71B7AFA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9BFE27-78EC-F448-83BC-129CA96B330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82A2A2E-F71F-2541-BFAB-E532D0D190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9D75BB-6BFD-9F49-B6D4-58476141CFCF}"/>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359745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811C-57C8-3842-A05C-FC69C3BDCD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D2847D-9656-044A-8F4E-41FE6B26072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8D92DC6-C352-4940-A8D6-A64E77E3D3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12928B-80C5-3343-BC36-A61626DB12F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776600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4097B0-BC7A-5C4E-8C12-1FF4FEE2E2A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093163D-C77C-034E-AA29-4BD82CB36F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ECBF20-01DA-484F-B2D2-708951235DDF}"/>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471679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E45C-2BF8-2440-8882-FA04C8289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7088DE-B47F-4948-869F-748E2ABA73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F5AC2-8B8C-F442-B039-95EFB205B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CB6A3A-D051-854D-A3A4-224E2E97015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CC12345-E632-1648-8D23-D7B14039FB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1A3FAF-9E4B-9645-8161-602C65FEC22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864175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47C4-9F10-984F-81D2-5497529073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6AE56-CA08-1748-B7A1-5A77A2D0D4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4FE1E9-2AC1-5C49-B0A1-60AF61744F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19383-6D9C-2B4D-A5C3-90824686413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5F0EBCF-5C2F-2E46-B09B-A1900522A2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8E0506-1111-3145-BCA1-1ACE4432731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617613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3E0312-B977-2A47-8F52-A5977C7679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FC0515-4CB7-D341-8938-EE4CE33D97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F471FC-4DD3-9046-B323-C351F38F8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38413EF7-4A24-674E-A05B-A6DD9F120A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18252C-5948-1449-A6BB-48954D7909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61826212"/>
      </p:ext>
    </p:extLst>
  </p:cSld>
  <p:clrMap bg1="lt1" tx1="dk1" bg2="lt2" tx2="dk2" accent1="accent1" accent2="accent2" accent3="accent3" accent4="accent4" accent5="accent5" accent6="accent6" hlink="hlink" folHlink="folHlink"/>
  <p:sldLayoutIdLst>
    <p:sldLayoutId id="2147484601" r:id="rId1"/>
    <p:sldLayoutId id="2147484602" r:id="rId2"/>
    <p:sldLayoutId id="2147484603" r:id="rId3"/>
    <p:sldLayoutId id="2147484604" r:id="rId4"/>
    <p:sldLayoutId id="2147484605" r:id="rId5"/>
    <p:sldLayoutId id="2147484606" r:id="rId6"/>
    <p:sldLayoutId id="2147484607" r:id="rId7"/>
    <p:sldLayoutId id="2147484608" r:id="rId8"/>
    <p:sldLayoutId id="2147484609" r:id="rId9"/>
    <p:sldLayoutId id="2147484610" r:id="rId10"/>
    <p:sldLayoutId id="214748461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104" name="Rectangle 103">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
          <p:cNvSpPr txBox="1">
            <a:spLocks noGrp="1"/>
          </p:cNvSpPr>
          <p:nvPr>
            <p:ph type="ctrTitle"/>
          </p:nvPr>
        </p:nvSpPr>
        <p:spPr>
          <a:xfrm>
            <a:off x="764949" y="3499076"/>
            <a:ext cx="6053558" cy="2424774"/>
          </a:xfrm>
          <a:prstGeom prst="rect">
            <a:avLst/>
          </a:prstGeom>
        </p:spPr>
        <p:txBody>
          <a:bodyPr spcFirstLastPara="1" vert="horz" lIns="91440" tIns="45720" rIns="91440" bIns="45720" rtlCol="0" anchor="ctr" anchorCtr="1">
            <a:normAutofit/>
          </a:bodyPr>
          <a:lstStyle/>
          <a:p>
            <a:pPr lvl="0" algn="l">
              <a:buSzPts val="3420"/>
            </a:pPr>
            <a:r>
              <a:rPr lang="en-US" sz="4100" b="1" kern="1200">
                <a:solidFill>
                  <a:srgbClr val="FFFFFF"/>
                </a:solidFill>
                <a:latin typeface="+mj-lt"/>
                <a:ea typeface="+mj-ea"/>
                <a:cs typeface="+mj-cs"/>
              </a:rPr>
              <a:t>UNSTRUCTURED DATA (TWITTER) AND STRUCTURED DATA (NETFLIX)</a:t>
            </a:r>
          </a:p>
        </p:txBody>
      </p:sp>
      <p:sp>
        <p:nvSpPr>
          <p:cNvPr id="106" name="Freeform: Shape 105">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Google Shape;99;p1"/>
          <p:cNvSpPr txBox="1">
            <a:spLocks noGrp="1"/>
          </p:cNvSpPr>
          <p:nvPr>
            <p:ph type="subTitle" idx="1"/>
          </p:nvPr>
        </p:nvSpPr>
        <p:spPr>
          <a:xfrm>
            <a:off x="4215161" y="356187"/>
            <a:ext cx="2878409" cy="1792281"/>
          </a:xfrm>
          <a:prstGeom prst="rect">
            <a:avLst/>
          </a:prstGeom>
        </p:spPr>
        <p:txBody>
          <a:bodyPr spcFirstLastPara="1" vert="horz" lIns="91440" tIns="45720" rIns="91440" bIns="45720" rtlCol="0" anchor="ctr" anchorCtr="0">
            <a:normAutofit/>
          </a:bodyPr>
          <a:lstStyle/>
          <a:p>
            <a:pPr marL="0" lvl="0" indent="-228600" algn="l">
              <a:spcBef>
                <a:spcPts val="1000"/>
              </a:spcBef>
              <a:spcAft>
                <a:spcPts val="0"/>
              </a:spcAft>
              <a:buSzPts val="1400"/>
              <a:buFont typeface="Arial" panose="020B0604020202020204" pitchFamily="34" charset="0"/>
              <a:buChar char="•"/>
            </a:pPr>
            <a:r>
              <a:rPr lang="en-US" sz="2000" b="1"/>
              <a:t>By - Shefali Kamalnakhawa</a:t>
            </a:r>
          </a:p>
          <a:p>
            <a:pPr marL="0" lvl="0" indent="-228600" algn="l">
              <a:spcBef>
                <a:spcPts val="1000"/>
              </a:spcBef>
              <a:spcAft>
                <a:spcPts val="0"/>
              </a:spcAft>
              <a:buSzPts val="1400"/>
              <a:buFont typeface="Arial" panose="020B0604020202020204" pitchFamily="34" charset="0"/>
              <a:buChar char="•"/>
            </a:pPr>
            <a:endParaRPr lang="en-US" sz="2000" b="1"/>
          </a:p>
        </p:txBody>
      </p:sp>
      <p:sp>
        <p:nvSpPr>
          <p:cNvPr id="112" name="Freeform: Shape 111">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CC712DD-267E-FF4D-A6D1-716A4ED16BD0}"/>
              </a:ext>
            </a:extLst>
          </p:cNvPr>
          <p:cNvSpPr txBox="1"/>
          <p:nvPr/>
        </p:nvSpPr>
        <p:spPr>
          <a:xfrm>
            <a:off x="8386139" y="3143438"/>
            <a:ext cx="3474621" cy="278041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a:t>Instructor Name – Charles Edeki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99">
                                            <p:txEl>
                                              <p:pRg st="0" end="0"/>
                                            </p:txEl>
                                          </p:spTgt>
                                        </p:tgtEl>
                                        <p:attrNameLst>
                                          <p:attrName>style.visibility</p:attrName>
                                        </p:attrNameLst>
                                      </p:cBhvr>
                                      <p:to>
                                        <p:strVal val="visible"/>
                                      </p:to>
                                    </p:set>
                                    <p:animEffect transition="in" filter="fade">
                                      <p:cBhvr>
                                        <p:cTn id="7" dur="1000"/>
                                        <p:tgtEl>
                                          <p:spTgt spid="99">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98"/>
                                        </p:tgtEl>
                                        <p:attrNameLst>
                                          <p:attrName>style.visibility</p:attrName>
                                        </p:attrNameLst>
                                      </p:cBhvr>
                                      <p:to>
                                        <p:strVal val="visible"/>
                                      </p:to>
                                    </p:set>
                                    <p:animEffect transition="in" filter="fade">
                                      <p:cBhvr>
                                        <p:cTn id="10"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Shape 8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Rectangle 9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Google Shape;138;p8"/>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algn="r" rtl="0">
              <a:spcBef>
                <a:spcPts val="0"/>
              </a:spcBef>
              <a:spcAft>
                <a:spcPts val="0"/>
              </a:spcAft>
              <a:buClr>
                <a:srgbClr val="262626"/>
              </a:buClr>
              <a:buSzPts val="2800"/>
              <a:buFont typeface="Gill Sans"/>
              <a:buNone/>
            </a:pPr>
            <a:endParaRPr lang="en-US" sz="3100" b="1" dirty="0">
              <a:solidFill>
                <a:srgbClr val="FFFFFF"/>
              </a:solidFill>
              <a:latin typeface="Times New Roman" panose="02020603050405020304" pitchFamily="18" charset="0"/>
              <a:cs typeface="Times New Roman" panose="02020603050405020304" pitchFamily="18" charset="0"/>
            </a:endParaRPr>
          </a:p>
        </p:txBody>
      </p:sp>
      <p:sp>
        <p:nvSpPr>
          <p:cNvPr id="139" name="Google Shape;139;p8"/>
          <p:cNvSpPr txBox="1">
            <a:spLocks noGrp="1"/>
          </p:cNvSpPr>
          <p:nvPr>
            <p:ph idx="1"/>
          </p:nvPr>
        </p:nvSpPr>
        <p:spPr>
          <a:xfrm>
            <a:off x="4134810" y="435801"/>
            <a:ext cx="7923839" cy="5486400"/>
          </a:xfrm>
          <a:prstGeom prst="rect">
            <a:avLst/>
          </a:prstGeom>
        </p:spPr>
        <p:txBody>
          <a:bodyPr spcFirstLastPara="1" lIns="91425" tIns="45700" rIns="91425" bIns="45700" anchor="ctr" anchorCtr="0">
            <a:normAutofit/>
          </a:bodyPr>
          <a:lstStyle/>
          <a:p>
            <a:pPr lvl="0">
              <a:spcBef>
                <a:spcPts val="0"/>
              </a:spcBef>
              <a:buSzPts val="1800"/>
            </a:pPr>
            <a:r>
              <a:rPr lang="en-US" sz="2400" dirty="0">
                <a:latin typeface="Times New Roman" panose="02020603050405020304" pitchFamily="18" charset="0"/>
                <a:cs typeface="Times New Roman" panose="02020603050405020304" pitchFamily="18" charset="0"/>
              </a:rPr>
              <a:t>We are now interested in classifying whether an item is relevant to us or not (in this case, relevant means refers to the programming language Python). I used the </a:t>
            </a:r>
            <a:r>
              <a:rPr lang="en-US" sz="2400" dirty="0" err="1">
                <a:latin typeface="Times New Roman" panose="02020603050405020304" pitchFamily="18" charset="0"/>
                <a:cs typeface="Times New Roman" panose="02020603050405020304" pitchFamily="18" charset="0"/>
              </a:rPr>
              <a:t>IPython</a:t>
            </a:r>
            <a:r>
              <a:rPr lang="en-US" sz="2400" dirty="0">
                <a:latin typeface="Times New Roman" panose="02020603050405020304" pitchFamily="18" charset="0"/>
                <a:cs typeface="Times New Roman" panose="02020603050405020304" pitchFamily="18" charset="0"/>
              </a:rPr>
              <a:t> Notebook’s ability to embed HTML and talk between JavaScript and Python to create a viewer of tweets to allow us to easily and quickly classify the tweets as spam or not.</a:t>
            </a:r>
          </a:p>
          <a:p>
            <a:pPr lvl="0">
              <a:buSzPts val="1800"/>
            </a:pPr>
            <a:r>
              <a:rPr lang="en-US" sz="2400" dirty="0">
                <a:latin typeface="Times New Roman" panose="02020603050405020304" pitchFamily="18" charset="0"/>
                <a:cs typeface="Times New Roman" panose="02020603050405020304" pitchFamily="18" charset="0"/>
              </a:rPr>
              <a:t>The code will present a new tweet to the user (you) and ask for a label: is it relevant or not? It will then store the input and present the next tweet to be labeled.</a:t>
            </a:r>
          </a:p>
          <a:p>
            <a:pPr lvl="0">
              <a:buSzPts val="1800"/>
            </a:pPr>
            <a:r>
              <a:rPr lang="en-US" sz="2400" dirty="0">
                <a:latin typeface="Times New Roman" panose="02020603050405020304" pitchFamily="18" charset="0"/>
                <a:cs typeface="Times New Roman" panose="02020603050405020304" pitchFamily="18" charset="0"/>
              </a:rPr>
              <a:t>First, I create a list for storing the labels. These labels will be stored whether the given tweet refers to the programming language Python, and it will allow our classifier to learn how to differentiate between meanings.</a:t>
            </a:r>
          </a:p>
        </p:txBody>
      </p:sp>
    </p:spTree>
    <p:extLst>
      <p:ext uri="{BB962C8B-B14F-4D97-AF65-F5344CB8AC3E}">
        <p14:creationId xmlns:p14="http://schemas.microsoft.com/office/powerpoint/2010/main" val="1249884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Shape 8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Rectangle 9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Google Shape;138;p8"/>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algn="r" rtl="0">
              <a:spcBef>
                <a:spcPts val="0"/>
              </a:spcBef>
              <a:spcAft>
                <a:spcPts val="0"/>
              </a:spcAft>
              <a:buClr>
                <a:srgbClr val="262626"/>
              </a:buClr>
              <a:buSzPts val="2800"/>
              <a:buFont typeface="Gill Sans"/>
              <a:buNone/>
            </a:pPr>
            <a:endParaRPr lang="en-US" sz="4000" b="1" dirty="0">
              <a:solidFill>
                <a:srgbClr val="FFFFFF"/>
              </a:solidFill>
              <a:latin typeface="Times New Roman" panose="02020603050405020304" pitchFamily="18" charset="0"/>
              <a:cs typeface="Times New Roman" panose="02020603050405020304" pitchFamily="18" charset="0"/>
            </a:endParaRPr>
          </a:p>
        </p:txBody>
      </p:sp>
      <p:sp>
        <p:nvSpPr>
          <p:cNvPr id="139" name="Google Shape;139;p8"/>
          <p:cNvSpPr txBox="1">
            <a:spLocks noGrp="1"/>
          </p:cNvSpPr>
          <p:nvPr>
            <p:ph idx="1"/>
          </p:nvPr>
        </p:nvSpPr>
        <p:spPr>
          <a:xfrm>
            <a:off x="4008983" y="129265"/>
            <a:ext cx="7935098" cy="2304437"/>
          </a:xfrm>
          <a:prstGeom prst="rect">
            <a:avLst/>
          </a:prstGeom>
        </p:spPr>
        <p:txBody>
          <a:bodyPr spcFirstLastPara="1" lIns="91425" tIns="45700" rIns="91425" bIns="45700" anchor="ctr" anchorCtr="0">
            <a:normAutofit lnSpcReduction="10000"/>
          </a:bodyPr>
          <a:lstStyle/>
          <a:p>
            <a:r>
              <a:rPr lang="en-US" sz="2000" dirty="0">
                <a:latin typeface="Times New Roman" panose="02020603050405020304" pitchFamily="18" charset="0"/>
                <a:cs typeface="Times New Roman" panose="02020603050405020304" pitchFamily="18" charset="0"/>
              </a:rPr>
              <a:t>We also check if we have any labels already and load them. This helps if you need to close the notebook down midway through labeling. This code will load the labels from where you left off. It is generally a good idea to consider how to save at midpoints for tasks like this. It hurts quite like losing an hour of work because your computer crashed before you saved the labels! Next, I create a simple function that will return the next tweet that needs to be labeled. We can work out which is the next tweet by finding the first one that hasn’t yet been labeled. The code is as follows:</a:t>
            </a:r>
          </a:p>
          <a:p>
            <a:endParaRPr lang="en-US" sz="2000" dirty="0"/>
          </a:p>
        </p:txBody>
      </p:sp>
      <p:pic>
        <p:nvPicPr>
          <p:cNvPr id="11" name="Google Shape;151;p10" descr="Graphical user interface, text, application, email&#10;&#10;Description automatically generated">
            <a:extLst>
              <a:ext uri="{FF2B5EF4-FFF2-40B4-BE49-F238E27FC236}">
                <a16:creationId xmlns:a16="http://schemas.microsoft.com/office/drawing/2014/main" id="{3D556678-096C-1F46-87FC-8FDE0D8CE557}"/>
              </a:ext>
            </a:extLst>
          </p:cNvPr>
          <p:cNvPicPr preferRelativeResize="0"/>
          <p:nvPr/>
        </p:nvPicPr>
        <p:blipFill rotWithShape="1">
          <a:blip r:embed="rId3"/>
          <a:stretch/>
        </p:blipFill>
        <p:spPr>
          <a:xfrm>
            <a:off x="4681538" y="2443844"/>
            <a:ext cx="6519862" cy="3038134"/>
          </a:xfrm>
          <a:prstGeom prst="rect">
            <a:avLst/>
          </a:prstGeom>
          <a:noFill/>
        </p:spPr>
      </p:pic>
    </p:spTree>
    <p:extLst>
      <p:ext uri="{BB962C8B-B14F-4D97-AF65-F5344CB8AC3E}">
        <p14:creationId xmlns:p14="http://schemas.microsoft.com/office/powerpoint/2010/main" val="3640215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Freeform: Shape 19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7" name="Rectangle 19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Google Shape;167;p12"/>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fontScale="90000"/>
          </a:bodyPr>
          <a:lstStyle/>
          <a:p>
            <a:pPr lvl="0">
              <a:spcBef>
                <a:spcPts val="0"/>
              </a:spcBef>
              <a:buClr>
                <a:srgbClr val="262626"/>
              </a:buClr>
              <a:buSzPts val="2800"/>
            </a:pPr>
            <a:r>
              <a:rPr lang="en-US" sz="4000" b="1">
                <a:solidFill>
                  <a:schemeClr val="bg1"/>
                </a:solidFill>
                <a:latin typeface="Times New Roman" panose="02020603050405020304" pitchFamily="18" charset="0"/>
                <a:cs typeface="Times New Roman" panose="02020603050405020304" pitchFamily="18" charset="0"/>
              </a:rPr>
              <a:t>DROP ANY NULL, MISSING VALUES OR UNWANTED COLUMNS</a:t>
            </a:r>
            <a:endParaRPr lang="en-US" sz="3700" b="1" dirty="0">
              <a:solidFill>
                <a:schemeClr val="bg1"/>
              </a:solidFill>
              <a:latin typeface="Times New Roman" panose="02020603050405020304" pitchFamily="18" charset="0"/>
              <a:cs typeface="Times New Roman" panose="02020603050405020304" pitchFamily="18" charset="0"/>
            </a:endParaRPr>
          </a:p>
        </p:txBody>
      </p:sp>
      <p:sp>
        <p:nvSpPr>
          <p:cNvPr id="168" name="Google Shape;168;p12"/>
          <p:cNvSpPr txBox="1">
            <a:spLocks noGrp="1"/>
          </p:cNvSpPr>
          <p:nvPr>
            <p:ph idx="1"/>
          </p:nvPr>
        </p:nvSpPr>
        <p:spPr>
          <a:xfrm>
            <a:off x="4134810" y="-142874"/>
            <a:ext cx="8054142" cy="1985962"/>
          </a:xfrm>
          <a:prstGeom prst="rect">
            <a:avLst/>
          </a:prstGeom>
        </p:spPr>
        <p:txBody>
          <a:bodyPr spcFirstLastPara="1" lIns="91425" tIns="45700" rIns="91425" bIns="45700" anchor="ctr" anchorCtr="0">
            <a:normAutofit/>
          </a:bodyPr>
          <a:lstStyle/>
          <a:p>
            <a:pPr lvl="0">
              <a:lnSpc>
                <a:spcPct val="100000"/>
              </a:lnSpc>
              <a:spcBef>
                <a:spcPts val="0"/>
              </a:spcBef>
              <a:buClr>
                <a:schemeClr val="accent2"/>
              </a:buClr>
              <a:buSzPts val="1800"/>
              <a:buFont typeface="Arial"/>
              <a:buChar char="•"/>
            </a:pPr>
            <a:r>
              <a:rPr lang="en-US" sz="2000">
                <a:solidFill>
                  <a:srgbClr val="262626"/>
                </a:solidFill>
                <a:latin typeface="Times New Roman" panose="02020603050405020304" pitchFamily="18" charset="0"/>
                <a:ea typeface="Gill Sans"/>
                <a:cs typeface="Times New Roman" panose="02020603050405020304" pitchFamily="18" charset="0"/>
                <a:sym typeface="Gill Sans"/>
              </a:rPr>
              <a:t>First, I created list of tags to identify each location. We then created logical masks to clean up data and clean up data by renaming. This resulted in only having unique locations. </a:t>
            </a:r>
            <a:endParaRPr lang="en-US" sz="2000">
              <a:latin typeface="Times New Roman" panose="02020603050405020304" pitchFamily="18" charset="0"/>
              <a:cs typeface="Times New Roman" panose="02020603050405020304" pitchFamily="18" charset="0"/>
            </a:endParaRPr>
          </a:p>
          <a:p>
            <a:pPr lvl="0" indent="-114300">
              <a:lnSpc>
                <a:spcPct val="100000"/>
              </a:lnSpc>
              <a:buClr>
                <a:schemeClr val="accent2"/>
              </a:buClr>
              <a:buSzPts val="1800"/>
              <a:buNone/>
            </a:pPr>
            <a:endParaRPr lang="en-US" sz="2000" dirty="0">
              <a:solidFill>
                <a:srgbClr val="262626"/>
              </a:solidFill>
              <a:latin typeface="Gill Sans"/>
              <a:ea typeface="Gill Sans"/>
              <a:cs typeface="Gill Sans"/>
              <a:sym typeface="Gill Sans"/>
            </a:endParaRPr>
          </a:p>
        </p:txBody>
      </p:sp>
      <p:pic>
        <p:nvPicPr>
          <p:cNvPr id="17" name="Google Shape;161;p11" descr="Text&#10;&#10;Description automatically generated">
            <a:extLst>
              <a:ext uri="{FF2B5EF4-FFF2-40B4-BE49-F238E27FC236}">
                <a16:creationId xmlns:a16="http://schemas.microsoft.com/office/drawing/2014/main" id="{33E29F7E-1CAE-0542-AD65-A0D664A277FD}"/>
              </a:ext>
            </a:extLst>
          </p:cNvPr>
          <p:cNvPicPr preferRelativeResize="0"/>
          <p:nvPr/>
        </p:nvPicPr>
        <p:blipFill rotWithShape="1">
          <a:blip r:embed="rId3">
            <a:alphaModFix/>
          </a:blip>
          <a:srcRect/>
          <a:stretch/>
        </p:blipFill>
        <p:spPr>
          <a:xfrm>
            <a:off x="4504548" y="1318835"/>
            <a:ext cx="6673851" cy="2655517"/>
          </a:xfrm>
          <a:prstGeom prst="rect">
            <a:avLst/>
          </a:prstGeom>
          <a:noFill/>
          <a:ln>
            <a:noFill/>
          </a:ln>
        </p:spPr>
      </p:pic>
      <p:pic>
        <p:nvPicPr>
          <p:cNvPr id="18" name="Google Shape;162;p11" descr="Graphical user interface, application, Word&#10;&#10;Description automatically generated">
            <a:extLst>
              <a:ext uri="{FF2B5EF4-FFF2-40B4-BE49-F238E27FC236}">
                <a16:creationId xmlns:a16="http://schemas.microsoft.com/office/drawing/2014/main" id="{796243A5-86FA-004E-ACA9-93D4F1121956}"/>
              </a:ext>
            </a:extLst>
          </p:cNvPr>
          <p:cNvPicPr preferRelativeResize="0"/>
          <p:nvPr/>
        </p:nvPicPr>
        <p:blipFill rotWithShape="1">
          <a:blip r:embed="rId4">
            <a:alphaModFix/>
          </a:blip>
          <a:srcRect l="702" r="54081"/>
          <a:stretch/>
        </p:blipFill>
        <p:spPr>
          <a:xfrm>
            <a:off x="4504547" y="4117226"/>
            <a:ext cx="6673851" cy="2538756"/>
          </a:xfrm>
          <a:prstGeom prst="rect">
            <a:avLst/>
          </a:prstGeom>
          <a:noFill/>
          <a:ln>
            <a:noFill/>
          </a:ln>
        </p:spPr>
      </p:pic>
    </p:spTree>
    <p:extLst>
      <p:ext uri="{BB962C8B-B14F-4D97-AF65-F5344CB8AC3E}">
        <p14:creationId xmlns:p14="http://schemas.microsoft.com/office/powerpoint/2010/main" val="3334453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1" name="Rectangle 10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Shape 1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0" name="Rectangle 1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Google Shape;167;p12"/>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3700" b="1" dirty="0">
                <a:solidFill>
                  <a:srgbClr val="FFFFFF"/>
                </a:solidFill>
                <a:latin typeface="Times New Roman" panose="02020603050405020304" pitchFamily="18" charset="0"/>
                <a:cs typeface="Times New Roman" panose="02020603050405020304" pitchFamily="18" charset="0"/>
              </a:rPr>
              <a:t>DROP DUPLICATE VALUES</a:t>
            </a:r>
          </a:p>
        </p:txBody>
      </p:sp>
      <p:sp>
        <p:nvSpPr>
          <p:cNvPr id="168" name="Google Shape;168;p12"/>
          <p:cNvSpPr txBox="1">
            <a:spLocks noGrp="1"/>
          </p:cNvSpPr>
          <p:nvPr>
            <p:ph idx="1"/>
          </p:nvPr>
        </p:nvSpPr>
        <p:spPr>
          <a:xfrm>
            <a:off x="4581727" y="257175"/>
            <a:ext cx="7305473" cy="2600325"/>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1800"/>
              <a:buChar char="•"/>
            </a:pPr>
            <a:r>
              <a:rPr lang="en-US" sz="2000" dirty="0">
                <a:latin typeface="Times New Roman" panose="02020603050405020304" pitchFamily="18" charset="0"/>
                <a:cs typeface="Times New Roman" panose="02020603050405020304" pitchFamily="18" charset="0"/>
              </a:rPr>
              <a:t>Then iterate over each line in the file. I am not interested in lines with no information (they separate the tweets for us), so check if the length of the line (minus any whitespace characters) is zero. If it is, ignore it and move to the next line. Otherwise, load the tweet using </a:t>
            </a:r>
            <a:r>
              <a:rPr lang="en-US" sz="2000" dirty="0" err="1">
                <a:latin typeface="Times New Roman" panose="02020603050405020304" pitchFamily="18" charset="0"/>
                <a:cs typeface="Times New Roman" panose="02020603050405020304" pitchFamily="18" charset="0"/>
              </a:rPr>
              <a:t>json.loads</a:t>
            </a:r>
            <a:r>
              <a:rPr lang="en-US" sz="2000" dirty="0">
                <a:latin typeface="Times New Roman" panose="02020603050405020304" pitchFamily="18" charset="0"/>
                <a:cs typeface="Times New Roman" panose="02020603050405020304" pitchFamily="18" charset="0"/>
              </a:rPr>
              <a:t> (which loads a JSON object from a string) and add it to our list of tweets. The code is as follow:</a:t>
            </a:r>
          </a:p>
          <a:p>
            <a:pPr marL="228600" lvl="0" indent="-114300" rtl="0">
              <a:spcBef>
                <a:spcPts val="1000"/>
              </a:spcBef>
              <a:spcAft>
                <a:spcPts val="0"/>
              </a:spcAft>
              <a:buSzPts val="1800"/>
              <a:buNone/>
            </a:pPr>
            <a:endParaRPr lang="en-US" sz="2000" dirty="0"/>
          </a:p>
        </p:txBody>
      </p:sp>
      <p:pic>
        <p:nvPicPr>
          <p:cNvPr id="1026" name="Picture 2" descr="Graphical user interface, text&#10;&#10;Description automatically generated">
            <a:extLst>
              <a:ext uri="{FF2B5EF4-FFF2-40B4-BE49-F238E27FC236}">
                <a16:creationId xmlns:a16="http://schemas.microsoft.com/office/drawing/2014/main" id="{39569194-3941-1F43-9DEC-18312711D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95" y="2731120"/>
            <a:ext cx="7762075" cy="325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3"/>
        <p:cNvGrpSpPr/>
        <p:nvPr/>
      </p:nvGrpSpPr>
      <p:grpSpPr>
        <a:xfrm>
          <a:off x="0" y="0"/>
          <a:ext cx="0" cy="0"/>
          <a:chOff x="0" y="0"/>
          <a:chExt cx="0" cy="0"/>
        </a:xfrm>
      </p:grpSpPr>
      <p:sp useBgFill="1">
        <p:nvSpPr>
          <p:cNvPr id="180" name="Rectangle 17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0" name="Rectangle 18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Google Shape;174;p13"/>
          <p:cNvSpPr txBox="1">
            <a:spLocks noGrp="1"/>
          </p:cNvSpPr>
          <p:nvPr>
            <p:ph idx="1"/>
          </p:nvPr>
        </p:nvSpPr>
        <p:spPr>
          <a:xfrm>
            <a:off x="4153102" y="10138"/>
            <a:ext cx="7719811" cy="1265045"/>
          </a:xfrm>
          <a:prstGeom prst="rect">
            <a:avLst/>
          </a:prstGeom>
        </p:spPr>
        <p:txBody>
          <a:bodyPr spcFirstLastPara="1" lIns="91425" tIns="45700" rIns="91425" bIns="45700" anchor="ctr" anchorCtr="0">
            <a:normAutofit/>
          </a:bodyPr>
          <a:lstStyle/>
          <a:p>
            <a:pPr marL="228600" lvl="0" indent="-228600" rtl="0">
              <a:spcBef>
                <a:spcPts val="0"/>
              </a:spcBef>
              <a:spcAft>
                <a:spcPts val="600"/>
              </a:spcAft>
              <a:buSzPts val="2000"/>
              <a:buChar char="•"/>
            </a:pPr>
            <a:r>
              <a:rPr lang="en-US" sz="2000" dirty="0">
                <a:latin typeface="Times New Roman" panose="02020603050405020304" pitchFamily="18" charset="0"/>
                <a:cs typeface="Times New Roman" panose="02020603050405020304" pitchFamily="18" charset="0"/>
              </a:rPr>
              <a:t>Ran a query to find tweets with likes &gt; 49 and &lt; 100. We chose random range. Below is the result of the query:</a:t>
            </a:r>
          </a:p>
        </p:txBody>
      </p:sp>
      <p:pic>
        <p:nvPicPr>
          <p:cNvPr id="14338" name="Picture 2" descr="Graphical user interface, text, application, email&#10;&#10;Description automatically generated">
            <a:extLst>
              <a:ext uri="{FF2B5EF4-FFF2-40B4-BE49-F238E27FC236}">
                <a16:creationId xmlns:a16="http://schemas.microsoft.com/office/drawing/2014/main" id="{FC2DE414-4AB8-B345-9E21-D2F0AECFD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157" y="1171575"/>
            <a:ext cx="7429500" cy="5103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9"/>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 name="Rectangle 20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Google Shape;180;p14"/>
          <p:cNvSpPr txBox="1">
            <a:spLocks noGrp="1"/>
          </p:cNvSpPr>
          <p:nvPr>
            <p:ph idx="1"/>
          </p:nvPr>
        </p:nvSpPr>
        <p:spPr>
          <a:xfrm>
            <a:off x="4037825" y="457717"/>
            <a:ext cx="7749362" cy="799583"/>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1800"/>
              <a:buChar char="•"/>
            </a:pPr>
            <a:r>
              <a:rPr lang="en-US" sz="2400" dirty="0">
                <a:latin typeface="Times New Roman" panose="02020603050405020304" pitchFamily="18" charset="0"/>
                <a:cs typeface="Times New Roman" panose="02020603050405020304" pitchFamily="18" charset="0"/>
              </a:rPr>
              <a:t>The number of likes per tweet per year vs number of likes per tweet from 2018-2020 by month:</a:t>
            </a:r>
          </a:p>
          <a:p>
            <a:pPr marL="228600" lvl="0" indent="-114300" rtl="0">
              <a:spcBef>
                <a:spcPts val="1000"/>
              </a:spcBef>
              <a:spcAft>
                <a:spcPts val="0"/>
              </a:spcAft>
              <a:buSzPts val="1800"/>
              <a:buNone/>
            </a:pPr>
            <a:endParaRPr lang="en-US" sz="2000" dirty="0"/>
          </a:p>
          <a:p>
            <a:pPr marL="228600" lvl="0" indent="-114300" rtl="0">
              <a:spcBef>
                <a:spcPts val="1000"/>
              </a:spcBef>
              <a:spcAft>
                <a:spcPts val="0"/>
              </a:spcAft>
              <a:buSzPts val="1800"/>
              <a:buNone/>
            </a:pPr>
            <a:endParaRPr lang="en-US" sz="2000" dirty="0"/>
          </a:p>
        </p:txBody>
      </p:sp>
      <p:pic>
        <p:nvPicPr>
          <p:cNvPr id="15362" name="Picture 2" descr="Chart, scatter chart&#10;&#10;Description automatically generated">
            <a:extLst>
              <a:ext uri="{FF2B5EF4-FFF2-40B4-BE49-F238E27FC236}">
                <a16:creationId xmlns:a16="http://schemas.microsoft.com/office/drawing/2014/main" id="{1EA47B2A-5F2C-044A-9FF1-FCFD0C733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098369"/>
            <a:ext cx="7443787" cy="4802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028" name="Rectangle 19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9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Freeform: Shape 19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7" name="Rectangle 19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Google Shape;167;p12"/>
          <p:cNvSpPr txBox="1">
            <a:spLocks noGrp="1"/>
          </p:cNvSpPr>
          <p:nvPr>
            <p:ph type="title"/>
          </p:nvPr>
        </p:nvSpPr>
        <p:spPr>
          <a:xfrm>
            <a:off x="466722" y="1563885"/>
            <a:ext cx="3434251" cy="2131293"/>
          </a:xfrm>
          <a:prstGeom prst="rect">
            <a:avLst/>
          </a:prstGeom>
        </p:spPr>
        <p:txBody>
          <a:bodyPr spcFirstLastPara="1" lIns="182875" tIns="182875" rIns="182875" bIns="182875" anchor="b" anchorCtr="0">
            <a:normAutofit/>
          </a:bodyPr>
          <a:lstStyle/>
          <a:p>
            <a:pPr lvl="0">
              <a:spcBef>
                <a:spcPts val="0"/>
              </a:spcBef>
              <a:buClr>
                <a:srgbClr val="262626"/>
              </a:buClr>
              <a:buSzPts val="2800"/>
            </a:pPr>
            <a:r>
              <a:rPr lang="en-US" sz="2800" b="1" dirty="0">
                <a:solidFill>
                  <a:schemeClr val="bg1"/>
                </a:solidFill>
                <a:latin typeface="Times New Roman" panose="02020603050405020304" pitchFamily="18" charset="0"/>
                <a:cs typeface="Times New Roman" panose="02020603050405020304" pitchFamily="18" charset="0"/>
              </a:rPr>
              <a:t>UNSTRUCTURED DATA</a:t>
            </a:r>
            <a:endParaRPr lang="en-US" sz="2800" b="1" dirty="0">
              <a:solidFill>
                <a:srgbClr val="FFFFFF"/>
              </a:solidFill>
              <a:latin typeface="Times New Roman" panose="02020603050405020304" pitchFamily="18" charset="0"/>
              <a:cs typeface="Times New Roman" panose="02020603050405020304" pitchFamily="18" charset="0"/>
            </a:endParaRPr>
          </a:p>
        </p:txBody>
      </p:sp>
      <p:sp>
        <p:nvSpPr>
          <p:cNvPr id="168" name="Google Shape;168;p12"/>
          <p:cNvSpPr txBox="1">
            <a:spLocks noGrp="1"/>
          </p:cNvSpPr>
          <p:nvPr>
            <p:ph idx="1"/>
          </p:nvPr>
        </p:nvSpPr>
        <p:spPr>
          <a:xfrm>
            <a:off x="4444857" y="1000209"/>
            <a:ext cx="7280421" cy="1891126"/>
          </a:xfrm>
          <a:prstGeom prst="rect">
            <a:avLst/>
          </a:prstGeom>
        </p:spPr>
        <p:txBody>
          <a:bodyPr spcFirstLastPara="1" lIns="91425" tIns="45700" rIns="91425" bIns="45700" anchor="ctr" anchorCtr="0">
            <a:noAutofit/>
          </a:bodyPr>
          <a:lstStyle/>
          <a:p>
            <a:pPr lvl="0">
              <a:spcBef>
                <a:spcPts val="0"/>
              </a:spcBef>
              <a:buSzPts val="1800"/>
            </a:pPr>
            <a:r>
              <a:rPr lang="en-US" sz="2400" dirty="0">
                <a:latin typeface="Times New Roman" panose="02020603050405020304" pitchFamily="18" charset="0"/>
                <a:cs typeface="Times New Roman" panose="02020603050405020304" pitchFamily="18" charset="0"/>
              </a:rPr>
              <a:t>Twitter API delivers an unstructured data JSON file. </a:t>
            </a:r>
          </a:p>
          <a:p>
            <a:pPr lvl="0">
              <a:buSzPts val="1800"/>
            </a:pPr>
            <a:r>
              <a:rPr lang="en-US" sz="2400" dirty="0">
                <a:latin typeface="Times New Roman" panose="02020603050405020304" pitchFamily="18" charset="0"/>
                <a:cs typeface="Times New Roman" panose="02020603050405020304" pitchFamily="18" charset="0"/>
              </a:rPr>
              <a:t>Analyzed the tweets by taking a group of the user’s follower’s and sorting them by category count by using 3 criteria (VC, Academic and other).</a:t>
            </a:r>
          </a:p>
          <a:p>
            <a:pPr lvl="0">
              <a:buSzPts val="1800"/>
            </a:pPr>
            <a:r>
              <a:rPr lang="en-US" sz="2400" dirty="0">
                <a:latin typeface="Times New Roman" panose="02020603050405020304" pitchFamily="18" charset="0"/>
                <a:cs typeface="Times New Roman" panose="02020603050405020304" pitchFamily="18" charset="0"/>
              </a:rPr>
              <a:t>Selected data based on a category (categorical data based):</a:t>
            </a:r>
          </a:p>
          <a:p>
            <a:pPr lvl="0" indent="-114300">
              <a:buSzPts val="1800"/>
              <a:buNone/>
            </a:pPr>
            <a:endParaRPr lang="en-US" sz="2400" dirty="0"/>
          </a:p>
          <a:p>
            <a:pPr marL="228600" lvl="0" indent="-114300" rtl="0">
              <a:spcBef>
                <a:spcPts val="1000"/>
              </a:spcBef>
              <a:spcAft>
                <a:spcPts val="0"/>
              </a:spcAft>
              <a:buSzPts val="1800"/>
              <a:buNone/>
            </a:pPr>
            <a:endParaRPr lang="en-US" sz="2400" dirty="0"/>
          </a:p>
        </p:txBody>
      </p:sp>
      <p:pic>
        <p:nvPicPr>
          <p:cNvPr id="19" name="Google Shape;188;p15" descr="Graphical user interface, text, application&#10;&#10;Description automatically generated">
            <a:extLst>
              <a:ext uri="{FF2B5EF4-FFF2-40B4-BE49-F238E27FC236}">
                <a16:creationId xmlns:a16="http://schemas.microsoft.com/office/drawing/2014/main" id="{B13C4C79-CCA6-5246-9190-E46E245B8848}"/>
              </a:ext>
            </a:extLst>
          </p:cNvPr>
          <p:cNvPicPr preferRelativeResize="0"/>
          <p:nvPr/>
        </p:nvPicPr>
        <p:blipFill rotWithShape="1">
          <a:blip r:embed="rId3"/>
          <a:srcRect r="31394"/>
          <a:stretch/>
        </p:blipFill>
        <p:spPr>
          <a:xfrm>
            <a:off x="4504548" y="3059197"/>
            <a:ext cx="7520903" cy="3280212"/>
          </a:xfrm>
          <a:prstGeom prst="rect">
            <a:avLst/>
          </a:prstGeom>
          <a:noFill/>
        </p:spPr>
      </p:pic>
    </p:spTree>
    <p:extLst>
      <p:ext uri="{BB962C8B-B14F-4D97-AF65-F5344CB8AC3E}">
        <p14:creationId xmlns:p14="http://schemas.microsoft.com/office/powerpoint/2010/main" val="3625479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2"/>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Rectangle 8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Google Shape;193;p16"/>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2800" b="1" dirty="0">
                <a:solidFill>
                  <a:srgbClr val="FFFFFF"/>
                </a:solidFill>
                <a:latin typeface="Times New Roman" panose="02020603050405020304" pitchFamily="18" charset="0"/>
                <a:cs typeface="Times New Roman" panose="02020603050405020304" pitchFamily="18" charset="0"/>
              </a:rPr>
              <a:t>SELECT DATA BASED ON A CATEGORY (CATEGORICAL DATA BASED)</a:t>
            </a:r>
          </a:p>
        </p:txBody>
      </p:sp>
      <p:sp>
        <p:nvSpPr>
          <p:cNvPr id="194" name="Google Shape;194;p16"/>
          <p:cNvSpPr txBox="1">
            <a:spLocks noGrp="1"/>
          </p:cNvSpPr>
          <p:nvPr>
            <p:ph idx="1"/>
          </p:nvPr>
        </p:nvSpPr>
        <p:spPr>
          <a:xfrm>
            <a:off x="4581726" y="1102289"/>
            <a:ext cx="6862561" cy="997973"/>
          </a:xfrm>
          <a:prstGeom prst="rect">
            <a:avLst/>
          </a:prstGeom>
        </p:spPr>
        <p:txBody>
          <a:bodyPr spcFirstLastPara="1" lIns="91425" tIns="45700" rIns="91425" bIns="45700" anchor="ctr" anchorCtr="0">
            <a:normAutofit fontScale="92500"/>
          </a:bodyPr>
          <a:lstStyle/>
          <a:p>
            <a:pPr marL="228600" lvl="0" indent="-228600" rtl="0">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Breakdown the data even further by creating a list to see the users under the “other” category. </a:t>
            </a:r>
          </a:p>
          <a:p>
            <a:pPr marL="228600" lvl="0" indent="-114300" rtl="0">
              <a:spcBef>
                <a:spcPts val="1000"/>
              </a:spcBef>
              <a:spcAft>
                <a:spcPts val="0"/>
              </a:spcAft>
              <a:buSzPts val="1800"/>
              <a:buNone/>
            </a:pPr>
            <a:endParaRPr lang="en-US" dirty="0"/>
          </a:p>
          <a:p>
            <a:pPr marL="228600" lvl="0" indent="-114300" rtl="0">
              <a:spcBef>
                <a:spcPts val="1000"/>
              </a:spcBef>
              <a:spcAft>
                <a:spcPts val="0"/>
              </a:spcAft>
              <a:buSzPts val="1800"/>
              <a:buNone/>
            </a:pPr>
            <a:endParaRPr lang="en-US" dirty="0"/>
          </a:p>
        </p:txBody>
      </p:sp>
      <p:pic>
        <p:nvPicPr>
          <p:cNvPr id="195" name="Google Shape;195;p16" descr="Graphical user interface, text, application&#10;&#10;Description automatically generated"/>
          <p:cNvPicPr preferRelativeResize="0"/>
          <p:nvPr/>
        </p:nvPicPr>
        <p:blipFill rotWithShape="1">
          <a:blip r:embed="rId3"/>
          <a:srcRect r="39043"/>
          <a:stretch/>
        </p:blipFill>
        <p:spPr>
          <a:xfrm>
            <a:off x="4743450" y="1941535"/>
            <a:ext cx="6700838" cy="3925124"/>
          </a:xfrm>
          <a:prstGeom prst="rect">
            <a:avLst/>
          </a:prstGeom>
          <a:noFill/>
        </p:spPr>
      </p:pic>
      <p:sp>
        <p:nvSpPr>
          <p:cNvPr id="2" name="Rectangle 1">
            <a:extLst>
              <a:ext uri="{FF2B5EF4-FFF2-40B4-BE49-F238E27FC236}">
                <a16:creationId xmlns:a16="http://schemas.microsoft.com/office/drawing/2014/main" id="{789322C0-9E1E-EA4A-968E-344F91A7587A}"/>
              </a:ext>
            </a:extLst>
          </p:cNvPr>
          <p:cNvSpPr/>
          <p:nvPr/>
        </p:nvSpPr>
        <p:spPr>
          <a:xfrm>
            <a:off x="5977217" y="3244334"/>
            <a:ext cx="237566" cy="369332"/>
          </a:xfrm>
          <a:prstGeom prst="rect">
            <a:avLst/>
          </a:prstGeom>
        </p:spPr>
        <p:txBody>
          <a:bodyPr wrap="none">
            <a:spAutoFit/>
          </a:bodyPr>
          <a:lstStyle/>
          <a:p>
            <a:r>
              <a:rPr lang="en-US" dirty="0">
                <a:solidFill>
                  <a:srgbClr val="000000"/>
                </a:solidFill>
              </a:rPr>
              <a:t> </a:t>
            </a:r>
            <a:endParaRPr lang="en-US" dirty="0"/>
          </a:p>
        </p:txBody>
      </p:sp>
      <p:sp>
        <p:nvSpPr>
          <p:cNvPr id="3" name="Rectangle 2">
            <a:extLst>
              <a:ext uri="{FF2B5EF4-FFF2-40B4-BE49-F238E27FC236}">
                <a16:creationId xmlns:a16="http://schemas.microsoft.com/office/drawing/2014/main" id="{EBD88C59-4342-8A40-9B92-44C6D8F7A039}"/>
              </a:ext>
            </a:extLst>
          </p:cNvPr>
          <p:cNvSpPr/>
          <p:nvPr/>
        </p:nvSpPr>
        <p:spPr>
          <a:xfrm>
            <a:off x="5977217" y="3244334"/>
            <a:ext cx="237566" cy="369332"/>
          </a:xfrm>
          <a:prstGeom prst="rect">
            <a:avLst/>
          </a:prstGeom>
        </p:spPr>
        <p:txBody>
          <a:bodyPr wrap="none">
            <a:spAutoFit/>
          </a:bodyPr>
          <a:lstStyle/>
          <a:p>
            <a:r>
              <a:rPr lang="en-US" dirty="0">
                <a:solidFill>
                  <a:srgbClr val="000000"/>
                </a:solidFill>
              </a:rPr>
              <a:t> </a:t>
            </a:r>
            <a:endParaRPr lang="en-US" dirty="0"/>
          </a:p>
        </p:txBody>
      </p:sp>
      <p:sp>
        <p:nvSpPr>
          <p:cNvPr id="4" name="Rectangle 3">
            <a:extLst>
              <a:ext uri="{FF2B5EF4-FFF2-40B4-BE49-F238E27FC236}">
                <a16:creationId xmlns:a16="http://schemas.microsoft.com/office/drawing/2014/main" id="{ADD65807-467A-CE49-9790-8840454A32BB}"/>
              </a:ext>
            </a:extLst>
          </p:cNvPr>
          <p:cNvSpPr/>
          <p:nvPr/>
        </p:nvSpPr>
        <p:spPr>
          <a:xfrm>
            <a:off x="5977217" y="3244334"/>
            <a:ext cx="237566" cy="369332"/>
          </a:xfrm>
          <a:prstGeom prst="rect">
            <a:avLst/>
          </a:prstGeom>
        </p:spPr>
        <p:txBody>
          <a:bodyPr wrap="none">
            <a:spAutoFit/>
          </a:bodyPr>
          <a:lstStyle/>
          <a:p>
            <a:r>
              <a:rPr lang="en-US" dirty="0">
                <a:solidFill>
                  <a:srgbClr val="000000"/>
                </a:solidFill>
              </a:rPr>
              <a:t>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E815B-5220-C744-B5FB-187A87E42E3E}"/>
              </a:ext>
            </a:extLst>
          </p:cNvPr>
          <p:cNvSpPr>
            <a:spLocks noGrp="1"/>
          </p:cNvSpPr>
          <p:nvPr>
            <p:ph type="title"/>
          </p:nvPr>
        </p:nvSpPr>
        <p:spPr>
          <a:xfrm>
            <a:off x="209320" y="51641"/>
            <a:ext cx="3436734" cy="3387497"/>
          </a:xfrm>
        </p:spPr>
        <p:txBody>
          <a:bodyPr anchor="b">
            <a:normAutofit/>
          </a:bodyPr>
          <a:lstStyle/>
          <a:p>
            <a:r>
              <a:rPr lang="en-US" sz="3800" dirty="0">
                <a:solidFill>
                  <a:schemeClr val="bg1"/>
                </a:solidFill>
                <a:latin typeface="Times New Roman" panose="02020603050405020304" pitchFamily="18" charset="0"/>
                <a:cs typeface="Times New Roman" panose="02020603050405020304" pitchFamily="18" charset="0"/>
              </a:rPr>
              <a:t>CHALLENGES</a:t>
            </a:r>
          </a:p>
        </p:txBody>
      </p:sp>
      <p:sp>
        <p:nvSpPr>
          <p:cNvPr id="3" name="Content Placeholder 2">
            <a:extLst>
              <a:ext uri="{FF2B5EF4-FFF2-40B4-BE49-F238E27FC236}">
                <a16:creationId xmlns:a16="http://schemas.microsoft.com/office/drawing/2014/main" id="{C67C9DE4-F083-9E4C-B60F-0F37A0897025}"/>
              </a:ext>
            </a:extLst>
          </p:cNvPr>
          <p:cNvSpPr>
            <a:spLocks noGrp="1"/>
          </p:cNvSpPr>
          <p:nvPr>
            <p:ph idx="1"/>
          </p:nvPr>
        </p:nvSpPr>
        <p:spPr>
          <a:xfrm>
            <a:off x="4810259" y="649480"/>
            <a:ext cx="6555347" cy="5546047"/>
          </a:xfrm>
        </p:spPr>
        <p:txBody>
          <a:bodyPr anchor="ctr">
            <a:normAutofit fontScale="92500" lnSpcReduction="10000"/>
          </a:bodyPr>
          <a:lstStyle/>
          <a:p>
            <a:pPr fontAlgn="base"/>
            <a:r>
              <a:rPr lang="en-US" dirty="0">
                <a:latin typeface="Times New Roman" panose="02020603050405020304" pitchFamily="18" charset="0"/>
                <a:cs typeface="Times New Roman" panose="02020603050405020304" pitchFamily="18" charset="0"/>
              </a:rPr>
              <a:t>Unstructured data affects query processing performance and contributes to the difficulty of the user to manage or retrieve the data. </a:t>
            </a:r>
          </a:p>
          <a:p>
            <a:pPr fontAlgn="base"/>
            <a:r>
              <a:rPr lang="en-US" dirty="0">
                <a:latin typeface="Times New Roman" panose="02020603050405020304" pitchFamily="18" charset="0"/>
                <a:cs typeface="Times New Roman" panose="02020603050405020304" pitchFamily="18" charset="0"/>
              </a:rPr>
              <a:t>Many attempts have been made to reorganize or directly process these data. The Twitter dataset limited us from running many queries such as Slicing Data, Representing data in matrix form, Upload data to Numerical Python, performing mathematical and statistical functions using libraries and using a </a:t>
            </a:r>
            <a:r>
              <a:rPr lang="en-US" dirty="0" err="1">
                <a:latin typeface="Times New Roman" panose="02020603050405020304" pitchFamily="18" charset="0"/>
                <a:cs typeface="Times New Roman" panose="02020603050405020304" pitchFamily="18" charset="0"/>
              </a:rPr>
              <a:t>HeatMap</a:t>
            </a:r>
            <a:r>
              <a:rPr lang="en-US" dirty="0">
                <a:latin typeface="Times New Roman" panose="02020603050405020304" pitchFamily="18" charset="0"/>
                <a:cs typeface="Times New Roman" panose="02020603050405020304" pitchFamily="18" charset="0"/>
              </a:rPr>
              <a:t>. </a:t>
            </a:r>
          </a:p>
          <a:p>
            <a:pPr fontAlgn="base"/>
            <a:r>
              <a:rPr lang="en-US" dirty="0">
                <a:latin typeface="Times New Roman" panose="02020603050405020304" pitchFamily="18" charset="0"/>
                <a:cs typeface="Times New Roman" panose="02020603050405020304" pitchFamily="18" charset="0"/>
              </a:rPr>
              <a:t>This project helps in understanding unstructured data and in addressing important issues that affect query processing which otherwise meaningless if those were not well managed.</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767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Rectangle 1">
            <a:extLst>
              <a:ext uri="{FF2B5EF4-FFF2-40B4-BE49-F238E27FC236}">
                <a16:creationId xmlns:a16="http://schemas.microsoft.com/office/drawing/2014/main" id="{9988498F-E63E-4C4D-9975-E4303C61680B}"/>
              </a:ext>
            </a:extLst>
          </p:cNvPr>
          <p:cNvSpPr/>
          <p:nvPr/>
        </p:nvSpPr>
        <p:spPr>
          <a:xfrm>
            <a:off x="1314824" y="735106"/>
            <a:ext cx="10053763" cy="29284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solidFill>
                  <a:srgbClr val="FFFFFF"/>
                </a:solidFill>
                <a:latin typeface="+mj-lt"/>
                <a:ea typeface="+mj-ea"/>
                <a:cs typeface="+mj-cs"/>
              </a:rPr>
              <a:t>NETFLIX </a:t>
            </a:r>
          </a:p>
          <a:p>
            <a:pPr>
              <a:lnSpc>
                <a:spcPct val="90000"/>
              </a:lnSpc>
              <a:spcBef>
                <a:spcPct val="0"/>
              </a:spcBef>
              <a:spcAft>
                <a:spcPts val="600"/>
              </a:spcAft>
            </a:pPr>
            <a:r>
              <a:rPr lang="en-US" sz="4800" b="1" kern="1200">
                <a:solidFill>
                  <a:srgbClr val="FFFFFF"/>
                </a:solidFill>
                <a:latin typeface="+mj-lt"/>
                <a:ea typeface="+mj-ea"/>
                <a:cs typeface="+mj-cs"/>
              </a:rPr>
              <a:t>STRUCTURED </a:t>
            </a:r>
          </a:p>
          <a:p>
            <a:pPr>
              <a:lnSpc>
                <a:spcPct val="90000"/>
              </a:lnSpc>
              <a:spcBef>
                <a:spcPct val="0"/>
              </a:spcBef>
              <a:spcAft>
                <a:spcPts val="600"/>
              </a:spcAft>
            </a:pPr>
            <a:r>
              <a:rPr lang="en-US" sz="4800" b="1" kern="1200">
                <a:solidFill>
                  <a:srgbClr val="FFFFFF"/>
                </a:solidFill>
                <a:latin typeface="+mj-lt"/>
                <a:ea typeface="+mj-ea"/>
                <a:cs typeface="+mj-cs"/>
              </a:rPr>
              <a:t>DATA</a:t>
            </a:r>
            <a:endParaRPr lang="en-US" sz="4800" kern="1200">
              <a:solidFill>
                <a:srgbClr val="FFFFFF"/>
              </a:solidFill>
              <a:latin typeface="+mj-lt"/>
              <a:ea typeface="+mj-ea"/>
              <a:cs typeface="+mj-cs"/>
            </a:endParaRPr>
          </a:p>
        </p:txBody>
      </p:sp>
    </p:spTree>
    <p:extLst>
      <p:ext uri="{BB962C8B-B14F-4D97-AF65-F5344CB8AC3E}">
        <p14:creationId xmlns:p14="http://schemas.microsoft.com/office/powerpoint/2010/main" val="311912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Google Shape;104;p2"/>
          <p:cNvSpPr txBox="1">
            <a:spLocks noGrp="1"/>
          </p:cNvSpPr>
          <p:nvPr>
            <p:ph type="title"/>
          </p:nvPr>
        </p:nvSpPr>
        <p:spPr>
          <a:xfrm>
            <a:off x="826396" y="586855"/>
            <a:ext cx="4230100" cy="3387497"/>
          </a:xfrm>
          <a:prstGeom prst="rect">
            <a:avLst/>
          </a:prstGeom>
        </p:spPr>
        <p:txBody>
          <a:bodyPr spcFirstLastPara="1" lIns="182875" tIns="182875" rIns="182875" bIns="182875" anchor="b" anchorCtr="0">
            <a:normAutofit/>
          </a:bodyPr>
          <a:lstStyle/>
          <a:p>
            <a:pPr marL="0" lvl="0" indent="0" algn="r" rtl="0">
              <a:spcBef>
                <a:spcPts val="0"/>
              </a:spcBef>
              <a:spcAft>
                <a:spcPts val="0"/>
              </a:spcAft>
              <a:buClr>
                <a:srgbClr val="262626"/>
              </a:buClr>
              <a:buSzPts val="2800"/>
              <a:buFont typeface="Gill Sans"/>
              <a:buNone/>
            </a:pPr>
            <a:r>
              <a:rPr lang="en-US" sz="4000" b="1">
                <a:solidFill>
                  <a:srgbClr val="FFFFFF"/>
                </a:solidFill>
                <a:latin typeface="Times New Roman" panose="02020603050405020304" pitchFamily="18" charset="0"/>
                <a:cs typeface="Times New Roman" panose="02020603050405020304" pitchFamily="18" charset="0"/>
              </a:rPr>
              <a:t>CONTENTS</a:t>
            </a:r>
          </a:p>
        </p:txBody>
      </p:sp>
      <p:sp>
        <p:nvSpPr>
          <p:cNvPr id="117" name="Google Shape;105;p2"/>
          <p:cNvSpPr txBox="1">
            <a:spLocks noGrp="1"/>
          </p:cNvSpPr>
          <p:nvPr>
            <p:ph idx="1"/>
          </p:nvPr>
        </p:nvSpPr>
        <p:spPr>
          <a:xfrm>
            <a:off x="6503158" y="649480"/>
            <a:ext cx="4862447" cy="5546047"/>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1665"/>
              <a:buChar char="•"/>
            </a:pPr>
            <a:r>
              <a:rPr lang="en-US" sz="1900">
                <a:latin typeface="Times New Roman" panose="02020603050405020304" pitchFamily="18" charset="0"/>
                <a:cs typeface="Times New Roman" panose="02020603050405020304" pitchFamily="18" charset="0"/>
              </a:rPr>
              <a:t>DataFrames</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Data Types</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Drop null values, Missing values or duplicate values</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Box plot and histogram</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Pair plot</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Scatter plot</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Merging two DataFrames </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Slicing The Data</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Represent in the matrix form</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Use Conditions</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Using Statistical libraries</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Classify according to categories</a:t>
            </a:r>
          </a:p>
          <a:p>
            <a:pPr marL="228600" lvl="0" indent="-228600" rtl="0">
              <a:spcBef>
                <a:spcPts val="1000"/>
              </a:spcBef>
              <a:spcAft>
                <a:spcPts val="0"/>
              </a:spcAft>
              <a:buSzPts val="1665"/>
              <a:buChar char="•"/>
            </a:pPr>
            <a:r>
              <a:rPr lang="en-US" sz="1900">
                <a:latin typeface="Times New Roman" panose="02020603050405020304" pitchFamily="18" charset="0"/>
                <a:cs typeface="Times New Roman" panose="02020603050405020304" pitchFamily="18" charset="0"/>
              </a:rPr>
              <a:t>Use of libraries like Pandas, Numpy, Matplotlib, Seaborn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2"/>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Rectangle 8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Google Shape;193;p16"/>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lvl="0">
              <a:spcBef>
                <a:spcPts val="0"/>
              </a:spcBef>
              <a:buClr>
                <a:srgbClr val="262626"/>
              </a:buClr>
              <a:buSzPts val="2800"/>
            </a:pPr>
            <a:r>
              <a:rPr lang="en-US" sz="2800" b="1" dirty="0">
                <a:solidFill>
                  <a:schemeClr val="bg1"/>
                </a:solidFill>
                <a:latin typeface="Times New Roman" panose="02020603050405020304" pitchFamily="18" charset="0"/>
                <a:cs typeface="Times New Roman" panose="02020603050405020304" pitchFamily="18" charset="0"/>
              </a:rPr>
              <a:t>LOADING DATA IN TO DATAFRAMES </a:t>
            </a:r>
          </a:p>
        </p:txBody>
      </p:sp>
      <p:sp>
        <p:nvSpPr>
          <p:cNvPr id="194" name="Google Shape;194;p16"/>
          <p:cNvSpPr txBox="1">
            <a:spLocks noGrp="1"/>
          </p:cNvSpPr>
          <p:nvPr>
            <p:ph idx="1"/>
          </p:nvPr>
        </p:nvSpPr>
        <p:spPr>
          <a:xfrm>
            <a:off x="4578562" y="969895"/>
            <a:ext cx="6629068" cy="1066586"/>
          </a:xfrm>
          <a:prstGeom prst="rect">
            <a:avLst/>
          </a:prstGeom>
        </p:spPr>
        <p:txBody>
          <a:bodyPr spcFirstLastPara="1" lIns="91425" tIns="45700" rIns="91425" bIns="45700" anchor="ctr" anchorCtr="0">
            <a:normAutofit/>
          </a:bodyPr>
          <a:lstStyle/>
          <a:p>
            <a:pPr marL="285750" indent="-285750">
              <a:spcBef>
                <a:spcPts val="0"/>
              </a:spcBef>
            </a:pPr>
            <a:r>
              <a:rPr lang="en-US" sz="3200" dirty="0">
                <a:latin typeface="Times New Roman" panose="02020603050405020304" pitchFamily="18" charset="0"/>
                <a:cs typeface="Times New Roman" panose="02020603050405020304" pitchFamily="18" charset="0"/>
              </a:rPr>
              <a:t>Imported Pandas and read the data into a data frame:</a:t>
            </a:r>
          </a:p>
          <a:p>
            <a:pPr marL="228600" lvl="0" indent="-114300" rtl="0">
              <a:spcBef>
                <a:spcPts val="1000"/>
              </a:spcBef>
              <a:spcAft>
                <a:spcPts val="0"/>
              </a:spcAft>
              <a:buSzPts val="1800"/>
              <a:buNone/>
            </a:pPr>
            <a:endParaRPr lang="en-US" sz="3200" dirty="0"/>
          </a:p>
          <a:p>
            <a:pPr marL="228600" lvl="0" indent="-114300" rtl="0">
              <a:spcBef>
                <a:spcPts val="1000"/>
              </a:spcBef>
              <a:spcAft>
                <a:spcPts val="0"/>
              </a:spcAft>
              <a:buSzPts val="1800"/>
              <a:buNone/>
            </a:pPr>
            <a:endParaRPr lang="en-US" sz="3200" dirty="0"/>
          </a:p>
        </p:txBody>
      </p:sp>
      <p:pic>
        <p:nvPicPr>
          <p:cNvPr id="11" name="Google Shape;214;p19" descr="Text&#10;&#10;Description automatically generated">
            <a:extLst>
              <a:ext uri="{FF2B5EF4-FFF2-40B4-BE49-F238E27FC236}">
                <a16:creationId xmlns:a16="http://schemas.microsoft.com/office/drawing/2014/main" id="{FBFD289F-8D5A-2342-9F98-FAC84793BF6E}"/>
              </a:ext>
            </a:extLst>
          </p:cNvPr>
          <p:cNvPicPr preferRelativeResize="0"/>
          <p:nvPr/>
        </p:nvPicPr>
        <p:blipFill rotWithShape="1">
          <a:blip r:embed="rId3">
            <a:alphaModFix/>
          </a:blip>
          <a:srcRect/>
          <a:stretch/>
        </p:blipFill>
        <p:spPr>
          <a:xfrm>
            <a:off x="4578562" y="1600201"/>
            <a:ext cx="6692147" cy="3221319"/>
          </a:xfrm>
          <a:prstGeom prst="rect">
            <a:avLst/>
          </a:prstGeom>
          <a:noFill/>
          <a:ln>
            <a:noFill/>
          </a:ln>
        </p:spPr>
      </p:pic>
    </p:spTree>
    <p:extLst>
      <p:ext uri="{BB962C8B-B14F-4D97-AF65-F5344CB8AC3E}">
        <p14:creationId xmlns:p14="http://schemas.microsoft.com/office/powerpoint/2010/main" val="2739958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9" name="Google Shape;219;p20"/>
          <p:cNvSpPr txBox="1">
            <a:spLocks noGrp="1"/>
          </p:cNvSpPr>
          <p:nvPr>
            <p:ph type="title"/>
          </p:nvPr>
        </p:nvSpPr>
        <p:spPr>
          <a:xfrm>
            <a:off x="566382" y="456345"/>
            <a:ext cx="3111690" cy="35560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4000" b="1" dirty="0">
                <a:solidFill>
                  <a:srgbClr val="FFFFFF"/>
                </a:solidFill>
                <a:latin typeface="Times New Roman" panose="02020603050405020304" pitchFamily="18" charset="0"/>
                <a:cs typeface="Times New Roman" panose="02020603050405020304" pitchFamily="18" charset="0"/>
              </a:rPr>
              <a:t>DATA TYPES OF THE DATA COLUMNS </a:t>
            </a:r>
          </a:p>
        </p:txBody>
      </p:sp>
      <p:sp>
        <p:nvSpPr>
          <p:cNvPr id="220" name="Google Shape;220;p20"/>
          <p:cNvSpPr txBox="1">
            <a:spLocks noGrp="1"/>
          </p:cNvSpPr>
          <p:nvPr>
            <p:ph idx="1"/>
          </p:nvPr>
        </p:nvSpPr>
        <p:spPr>
          <a:xfrm>
            <a:off x="4067078" y="511389"/>
            <a:ext cx="2984451" cy="5848468"/>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0"/>
              </a:spcBef>
              <a:spcAft>
                <a:spcPts val="0"/>
              </a:spcAft>
              <a:buSzPts val="1800"/>
              <a:buChar char="•"/>
            </a:pPr>
            <a:r>
              <a:rPr lang="en-US" sz="2000" dirty="0">
                <a:latin typeface="Times New Roman" panose="02020603050405020304" pitchFamily="18" charset="0"/>
                <a:cs typeface="Times New Roman" panose="02020603050405020304" pitchFamily="18" charset="0"/>
              </a:rPr>
              <a:t>List of columns </a:t>
            </a:r>
          </a:p>
          <a:p>
            <a:pPr marL="228600" lvl="0" indent="-114300" rtl="0">
              <a:spcBef>
                <a:spcPts val="1000"/>
              </a:spcBef>
              <a:spcAft>
                <a:spcPts val="0"/>
              </a:spcAft>
              <a:buSzPts val="1800"/>
              <a:buNone/>
            </a:pPr>
            <a:endParaRPr lang="en-US" sz="2000" dirty="0"/>
          </a:p>
          <a:p>
            <a:pPr marL="228600" lvl="0" indent="-114300" rtl="0">
              <a:spcBef>
                <a:spcPts val="1000"/>
              </a:spcBef>
              <a:spcAft>
                <a:spcPts val="0"/>
              </a:spcAft>
              <a:buSzPts val="1800"/>
              <a:buNone/>
            </a:pPr>
            <a:endParaRPr lang="en-US" sz="2000" dirty="0"/>
          </a:p>
          <a:p>
            <a:pPr marL="228600" lvl="0" indent="-114300" rtl="0">
              <a:spcBef>
                <a:spcPts val="1000"/>
              </a:spcBef>
              <a:spcAft>
                <a:spcPts val="0"/>
              </a:spcAft>
              <a:buSzPts val="1800"/>
              <a:buNone/>
            </a:pPr>
            <a:endParaRPr lang="en-US" sz="2000" dirty="0"/>
          </a:p>
          <a:p>
            <a:pPr marL="228600" lvl="0" indent="-114300" rtl="0">
              <a:spcBef>
                <a:spcPts val="1000"/>
              </a:spcBef>
              <a:spcAft>
                <a:spcPts val="0"/>
              </a:spcAft>
              <a:buSzPts val="1800"/>
              <a:buNone/>
            </a:pPr>
            <a:endParaRPr lang="en-US" sz="2000" dirty="0"/>
          </a:p>
          <a:p>
            <a:pPr marL="228600" lvl="0" indent="-228600" rtl="0">
              <a:spcBef>
                <a:spcPts val="1000"/>
              </a:spcBef>
              <a:spcAft>
                <a:spcPts val="0"/>
              </a:spcAft>
              <a:buSzPts val="1800"/>
              <a:buChar char="•"/>
            </a:pPr>
            <a:r>
              <a:rPr lang="en-US" sz="2000" dirty="0">
                <a:latin typeface="Times New Roman" panose="02020603050405020304" pitchFamily="18" charset="0"/>
                <a:cs typeface="Times New Roman" panose="02020603050405020304" pitchFamily="18" charset="0"/>
              </a:rPr>
              <a:t>Number of rows in the data</a:t>
            </a:r>
          </a:p>
          <a:p>
            <a:pPr marL="228600" lvl="0" indent="-114300" rtl="0">
              <a:spcBef>
                <a:spcPts val="1000"/>
              </a:spcBef>
              <a:spcAft>
                <a:spcPts val="0"/>
              </a:spcAft>
              <a:buSzPts val="1800"/>
              <a:buNone/>
            </a:pPr>
            <a:endParaRPr lang="en-US" sz="2000" dirty="0"/>
          </a:p>
          <a:p>
            <a:pPr marL="0" lvl="0" indent="0" rtl="0">
              <a:spcBef>
                <a:spcPts val="1000"/>
              </a:spcBef>
              <a:spcAft>
                <a:spcPts val="0"/>
              </a:spcAft>
              <a:buSzPts val="1800"/>
              <a:buNone/>
            </a:pPr>
            <a:endParaRPr lang="en-US" sz="2000" dirty="0"/>
          </a:p>
          <a:p>
            <a:pPr marL="0" lvl="0" indent="0" rtl="0">
              <a:spcBef>
                <a:spcPts val="1000"/>
              </a:spcBef>
              <a:spcAft>
                <a:spcPts val="0"/>
              </a:spcAft>
              <a:buSzPts val="1800"/>
              <a:buNone/>
            </a:pPr>
            <a:endParaRPr lang="en-US" sz="2000" dirty="0"/>
          </a:p>
          <a:p>
            <a:pPr marL="0" lvl="0" indent="0" rtl="0">
              <a:spcBef>
                <a:spcPts val="1000"/>
              </a:spcBef>
              <a:spcAft>
                <a:spcPts val="0"/>
              </a:spcAft>
              <a:buSzPts val="1800"/>
              <a:buNone/>
            </a:pPr>
            <a:endParaRPr lang="en-US" sz="2000" dirty="0"/>
          </a:p>
          <a:p>
            <a:pPr marL="228600" lvl="0" indent="-228600" rtl="0">
              <a:spcBef>
                <a:spcPts val="1000"/>
              </a:spcBef>
              <a:spcAft>
                <a:spcPts val="0"/>
              </a:spcAft>
              <a:buSzPts val="1800"/>
              <a:buChar char="•"/>
            </a:pPr>
            <a:r>
              <a:rPr lang="en-US" sz="2000" dirty="0">
                <a:latin typeface="Times New Roman" panose="02020603050405020304" pitchFamily="18" charset="0"/>
                <a:cs typeface="Times New Roman" panose="02020603050405020304" pitchFamily="18" charset="0"/>
              </a:rPr>
              <a:t> The first five rows of the data </a:t>
            </a:r>
          </a:p>
          <a:p>
            <a:pPr marL="228600" lvl="0" indent="-114300" rtl="0">
              <a:spcBef>
                <a:spcPts val="1000"/>
              </a:spcBef>
              <a:spcAft>
                <a:spcPts val="0"/>
              </a:spcAft>
              <a:buSzPts val="1800"/>
              <a:buNone/>
            </a:pPr>
            <a:endParaRPr lang="en-US" sz="2000" dirty="0"/>
          </a:p>
          <a:p>
            <a:pPr marL="228600" lvl="0" indent="-114300" rtl="0">
              <a:spcBef>
                <a:spcPts val="1000"/>
              </a:spcBef>
              <a:spcAft>
                <a:spcPts val="0"/>
              </a:spcAft>
              <a:buSzPts val="1800"/>
              <a:buNone/>
            </a:pPr>
            <a:endParaRPr lang="en-US" sz="2000" dirty="0"/>
          </a:p>
        </p:txBody>
      </p:sp>
      <p:pic>
        <p:nvPicPr>
          <p:cNvPr id="222" name="Google Shape;222;p20" descr="Graphical user interface, text, application&#10;&#10;Description automatically generated"/>
          <p:cNvPicPr preferRelativeResize="0"/>
          <p:nvPr/>
        </p:nvPicPr>
        <p:blipFill rotWithShape="1">
          <a:blip r:embed="rId3"/>
          <a:stretch/>
        </p:blipFill>
        <p:spPr>
          <a:xfrm>
            <a:off x="7432424" y="700088"/>
            <a:ext cx="3859021" cy="1514475"/>
          </a:xfrm>
          <a:prstGeom prst="rect">
            <a:avLst/>
          </a:prstGeom>
          <a:noFill/>
        </p:spPr>
      </p:pic>
      <p:pic>
        <p:nvPicPr>
          <p:cNvPr id="223" name="Google Shape;223;p20" descr="Text&#10;&#10;Description automatically generated"/>
          <p:cNvPicPr preferRelativeResize="0"/>
          <p:nvPr/>
        </p:nvPicPr>
        <p:blipFill rotWithShape="1">
          <a:blip r:embed="rId4"/>
          <a:stretch/>
        </p:blipFill>
        <p:spPr>
          <a:xfrm>
            <a:off x="7051530" y="4541267"/>
            <a:ext cx="4503988" cy="1616645"/>
          </a:xfrm>
          <a:prstGeom prst="rect">
            <a:avLst/>
          </a:prstGeom>
          <a:noFill/>
        </p:spPr>
      </p:pic>
      <p:pic>
        <p:nvPicPr>
          <p:cNvPr id="3074" name="Picture 2" descr="Graphical user interface, text, application&#10;&#10;Description automatically generated">
            <a:extLst>
              <a:ext uri="{FF2B5EF4-FFF2-40B4-BE49-F238E27FC236}">
                <a16:creationId xmlns:a16="http://schemas.microsoft.com/office/drawing/2014/main" id="{849BE65D-C304-2146-9F47-4A135A1843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7547" y="2541017"/>
            <a:ext cx="4503988" cy="133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7"/>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Shape 114">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7" name="Rectangle 116">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Google Shape;228;p21"/>
          <p:cNvSpPr txBox="1">
            <a:spLocks noGrp="1"/>
          </p:cNvSpPr>
          <p:nvPr>
            <p:ph idx="1"/>
          </p:nvPr>
        </p:nvSpPr>
        <p:spPr>
          <a:xfrm>
            <a:off x="4037824" y="2728913"/>
            <a:ext cx="7906526" cy="185737"/>
          </a:xfrm>
          <a:prstGeom prst="rect">
            <a:avLst/>
          </a:prstGeom>
        </p:spPr>
        <p:txBody>
          <a:bodyPr spcFirstLastPara="1" lIns="91425" tIns="45700" rIns="91425" bIns="45700" anchor="ctr" anchorCtr="0">
            <a:noAutofit/>
          </a:bodyPr>
          <a:lstStyle/>
          <a:p>
            <a:pPr marL="228600" lvl="0" indent="-228600" rtl="0">
              <a:spcBef>
                <a:spcPts val="0"/>
              </a:spcBef>
              <a:spcAft>
                <a:spcPts val="0"/>
              </a:spcAft>
              <a:buSzPts val="1800"/>
              <a:buChar char="•"/>
            </a:pPr>
            <a:r>
              <a:rPr lang="en-US" sz="2000" dirty="0">
                <a:latin typeface="Times New Roman" panose="02020603050405020304" pitchFamily="18" charset="0"/>
                <a:cs typeface="Times New Roman" panose="02020603050405020304" pitchFamily="18" charset="0"/>
              </a:rPr>
              <a:t>Here define a function that takes as input a data frame, column name, and limit. When called, it prints a dictionary of categorical values and how frequently they appear:</a:t>
            </a:r>
          </a:p>
          <a:p>
            <a:pPr marL="228600" lvl="0" indent="-114300" rtl="0">
              <a:spcBef>
                <a:spcPts val="1000"/>
              </a:spcBef>
              <a:spcAft>
                <a:spcPts val="0"/>
              </a:spcAft>
              <a:buSzPts val="1800"/>
              <a:buNone/>
            </a:pPr>
            <a:endParaRPr lang="en-US" sz="2000" dirty="0">
              <a:latin typeface="Times New Roman" panose="02020603050405020304" pitchFamily="18" charset="0"/>
              <a:cs typeface="Times New Roman" panose="02020603050405020304" pitchFamily="18" charset="0"/>
            </a:endParaRPr>
          </a:p>
          <a:p>
            <a:pPr marL="0" lvl="0" indent="0" rtl="0">
              <a:spcBef>
                <a:spcPts val="1000"/>
              </a:spcBef>
              <a:spcAft>
                <a:spcPts val="0"/>
              </a:spcAft>
              <a:buSzPts val="1800"/>
              <a:buNone/>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114300" rtl="0">
              <a:spcBef>
                <a:spcPts val="1000"/>
              </a:spcBef>
              <a:spcAft>
                <a:spcPts val="0"/>
              </a:spcAft>
              <a:buSzPts val="1800"/>
              <a:buNone/>
            </a:pPr>
            <a:endParaRPr lang="en-US" sz="2000" dirty="0"/>
          </a:p>
        </p:txBody>
      </p:sp>
      <p:pic>
        <p:nvPicPr>
          <p:cNvPr id="4098" name="Picture 2" descr="Text&#10;&#10;Description automatically generated">
            <a:extLst>
              <a:ext uri="{FF2B5EF4-FFF2-40B4-BE49-F238E27FC236}">
                <a16:creationId xmlns:a16="http://schemas.microsoft.com/office/drawing/2014/main" id="{3402C10B-EE54-884A-B91A-D2B98B5CE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087114"/>
            <a:ext cx="7015162" cy="1425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836A1-CE98-E344-BF07-708852C72C21}"/>
              </a:ext>
            </a:extLst>
          </p:cNvPr>
          <p:cNvSpPr txBox="1"/>
          <p:nvPr/>
        </p:nvSpPr>
        <p:spPr>
          <a:xfrm>
            <a:off x="4174675" y="2728913"/>
            <a:ext cx="7769675" cy="984885"/>
          </a:xfrm>
          <a:prstGeom prst="rect">
            <a:avLst/>
          </a:prstGeom>
          <a:noFill/>
        </p:spPr>
        <p:txBody>
          <a:bodyPr wrap="square" rtlCol="0">
            <a:spAutoFit/>
          </a:bodyPr>
          <a:lstStyle/>
          <a:p>
            <a:pPr marL="285750" indent="-285750">
              <a:buFont typeface="Arial" panose="020B0604020202020204" pitchFamily="34" charset="0"/>
              <a:buChar char="•"/>
            </a:pPr>
            <a:r>
              <a:rPr lang="en-US" sz="2000" dirty="0"/>
              <a:t>We applied our function to the ‘country’ column and limit our results to the five most common values:</a:t>
            </a:r>
          </a:p>
          <a:p>
            <a:endParaRPr lang="en-US" dirty="0"/>
          </a:p>
        </p:txBody>
      </p:sp>
      <p:pic>
        <p:nvPicPr>
          <p:cNvPr id="4102" name="Picture 6" descr="A picture containing graphical user interface, text, website&#10;&#10;Description automatically generated">
            <a:extLst>
              <a:ext uri="{FF2B5EF4-FFF2-40B4-BE49-F238E27FC236}">
                <a16:creationId xmlns:a16="http://schemas.microsoft.com/office/drawing/2014/main" id="{EF4BA52F-1ADA-C944-8175-0307FF756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1818" y="3686174"/>
            <a:ext cx="7475388" cy="1200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E8256B7-545A-C445-9C9F-79AFC98C506F}"/>
              </a:ext>
            </a:extLst>
          </p:cNvPr>
          <p:cNvSpPr txBox="1"/>
          <p:nvPr/>
        </p:nvSpPr>
        <p:spPr>
          <a:xfrm>
            <a:off x="4113530" y="5171760"/>
            <a:ext cx="7891964" cy="923330"/>
          </a:xfrm>
          <a:prstGeom prst="rect">
            <a:avLst/>
          </a:prstGeom>
          <a:noFill/>
        </p:spPr>
        <p:txBody>
          <a:bodyPr wrap="square" rtlCol="0">
            <a:spAutoFit/>
          </a:bodyPr>
          <a:lstStyle/>
          <a:p>
            <a:pPr marL="285750" indent="-285750">
              <a:buFont typeface="Arial" panose="020B0604020202020204" pitchFamily="34" charset="0"/>
              <a:buChar char="•"/>
            </a:pPr>
            <a:r>
              <a:rPr lang="en-US" dirty="0"/>
              <a:t>We have 2,032 titles in the US, 777 in India, 476 missing country values, 348 in the UK, and 176 in Japan.</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9" name="Google Shape;219;p20"/>
          <p:cNvSpPr txBox="1">
            <a:spLocks noGrp="1"/>
          </p:cNvSpPr>
          <p:nvPr>
            <p:ph type="title"/>
          </p:nvPr>
        </p:nvSpPr>
        <p:spPr>
          <a:xfrm>
            <a:off x="463072" y="1127858"/>
            <a:ext cx="3111690" cy="3556097"/>
          </a:xfrm>
          <a:prstGeom prst="rect">
            <a:avLst/>
          </a:prstGeom>
        </p:spPr>
        <p:txBody>
          <a:bodyPr spcFirstLastPara="1" lIns="182875" tIns="182875" rIns="182875" bIns="182875" anchor="b" anchorCtr="0">
            <a:normAutofit fontScale="90000"/>
          </a:bodyPr>
          <a:lstStyle/>
          <a:p>
            <a:pPr lvl="0">
              <a:spcBef>
                <a:spcPts val="0"/>
              </a:spcBef>
              <a:buClr>
                <a:srgbClr val="262626"/>
              </a:buClr>
              <a:buSzPts val="2800"/>
            </a:pPr>
            <a:r>
              <a:rPr lang="en-US" sz="4000" b="1" dirty="0">
                <a:solidFill>
                  <a:schemeClr val="bg1"/>
                </a:solidFill>
                <a:latin typeface="Times New Roman" panose="02020603050405020304" pitchFamily="18" charset="0"/>
                <a:cs typeface="Times New Roman" panose="02020603050405020304" pitchFamily="18" charset="0"/>
              </a:rPr>
              <a:t>DROP ANY NULL, MISSING VALUES OR UNWANTED COLUMNS </a:t>
            </a:r>
          </a:p>
        </p:txBody>
      </p:sp>
      <p:sp>
        <p:nvSpPr>
          <p:cNvPr id="220" name="Google Shape;220;p20"/>
          <p:cNvSpPr txBox="1">
            <a:spLocks noGrp="1"/>
          </p:cNvSpPr>
          <p:nvPr>
            <p:ph idx="1"/>
          </p:nvPr>
        </p:nvSpPr>
        <p:spPr>
          <a:xfrm>
            <a:off x="4171950" y="31302"/>
            <a:ext cx="7315200" cy="2068961"/>
          </a:xfrm>
          <a:prstGeom prst="rect">
            <a:avLst/>
          </a:prstGeom>
        </p:spPr>
        <p:txBody>
          <a:bodyPr spcFirstLastPara="1" lIns="91425" tIns="45700" rIns="91425" bIns="45700" anchor="ctr" anchorCtr="0">
            <a:normAutofit/>
          </a:bodyPr>
          <a:lstStyle/>
          <a:p>
            <a:pPr lvl="0">
              <a:lnSpc>
                <a:spcPct val="100000"/>
              </a:lnSpc>
              <a:spcBef>
                <a:spcPts val="0"/>
              </a:spcBef>
              <a:buSzPts val="1800"/>
            </a:pPr>
            <a:r>
              <a:rPr lang="en-US" sz="2000" dirty="0">
                <a:latin typeface="Times New Roman" panose="02020603050405020304" pitchFamily="18" charset="0"/>
                <a:cs typeface="Times New Roman" panose="02020603050405020304" pitchFamily="18" charset="0"/>
              </a:rPr>
              <a:t>Applied a function to the ‘director’ column, dropping missing values by using </a:t>
            </a:r>
            <a:r>
              <a:rPr lang="en-US" sz="2000" dirty="0" err="1">
                <a:latin typeface="Times New Roman" panose="02020603050405020304" pitchFamily="18" charset="0"/>
                <a:cs typeface="Times New Roman" panose="02020603050405020304" pitchFamily="18" charset="0"/>
              </a:rPr>
              <a:t>dropna</a:t>
            </a:r>
            <a:r>
              <a:rPr lang="en-US" sz="2000" dirty="0">
                <a:latin typeface="Times New Roman" panose="02020603050405020304" pitchFamily="18" charset="0"/>
                <a:cs typeface="Times New Roman" panose="02020603050405020304" pitchFamily="18" charset="0"/>
              </a:rPr>
              <a:t> (drop if even one element is missing) </a:t>
            </a:r>
          </a:p>
        </p:txBody>
      </p:sp>
      <p:pic>
        <p:nvPicPr>
          <p:cNvPr id="19" name="Google Shape;237;p22" descr="Graphical user interface, website&#10;&#10;Description automatically generated">
            <a:extLst>
              <a:ext uri="{FF2B5EF4-FFF2-40B4-BE49-F238E27FC236}">
                <a16:creationId xmlns:a16="http://schemas.microsoft.com/office/drawing/2014/main" id="{EE96035A-89FC-1C4D-9752-17DC9A21C9DE}"/>
              </a:ext>
            </a:extLst>
          </p:cNvPr>
          <p:cNvPicPr preferRelativeResize="0"/>
          <p:nvPr/>
        </p:nvPicPr>
        <p:blipFill rotWithShape="1">
          <a:blip r:embed="rId3">
            <a:alphaModFix/>
          </a:blip>
          <a:srcRect/>
          <a:stretch/>
        </p:blipFill>
        <p:spPr>
          <a:xfrm>
            <a:off x="4357514" y="2416779"/>
            <a:ext cx="7248525" cy="1915088"/>
          </a:xfrm>
          <a:prstGeom prst="rect">
            <a:avLst/>
          </a:prstGeom>
          <a:noFill/>
          <a:ln>
            <a:noFill/>
          </a:ln>
        </p:spPr>
      </p:pic>
    </p:spTree>
    <p:extLst>
      <p:ext uri="{BB962C8B-B14F-4D97-AF65-F5344CB8AC3E}">
        <p14:creationId xmlns:p14="http://schemas.microsoft.com/office/powerpoint/2010/main" val="1170601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1"/>
        <p:cNvGrpSpPr/>
        <p:nvPr/>
      </p:nvGrpSpPr>
      <p:grpSpPr>
        <a:xfrm>
          <a:off x="0" y="0"/>
          <a:ext cx="0" cy="0"/>
          <a:chOff x="0" y="0"/>
          <a:chExt cx="0" cy="0"/>
        </a:xfrm>
      </p:grpSpPr>
      <p:sp useBgFill="1">
        <p:nvSpPr>
          <p:cNvPr id="320" name="Rectangle 31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Freeform: Shape 3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5" name="Rectangle 3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Google Shape;242;p23"/>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3700" b="1" dirty="0">
                <a:solidFill>
                  <a:srgbClr val="FFFFFF"/>
                </a:solidFill>
                <a:latin typeface="Times New Roman" panose="02020603050405020304" pitchFamily="18" charset="0"/>
                <a:cs typeface="Times New Roman" panose="02020603050405020304" pitchFamily="18" charset="0"/>
              </a:rPr>
              <a:t>DROP DUPLICATE VALUES</a:t>
            </a:r>
          </a:p>
        </p:txBody>
      </p:sp>
      <p:sp>
        <p:nvSpPr>
          <p:cNvPr id="243" name="Google Shape;243;p23"/>
          <p:cNvSpPr txBox="1">
            <a:spLocks noGrp="1"/>
          </p:cNvSpPr>
          <p:nvPr>
            <p:ph idx="1"/>
          </p:nvPr>
        </p:nvSpPr>
        <p:spPr>
          <a:xfrm>
            <a:off x="4134809" y="-10137"/>
            <a:ext cx="7795253" cy="1707958"/>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2800"/>
              <a:buChar char="•"/>
            </a:pPr>
            <a:r>
              <a:rPr lang="en-US" sz="2400" dirty="0">
                <a:latin typeface="Times New Roman" panose="02020603050405020304" pitchFamily="18" charset="0"/>
                <a:cs typeface="Times New Roman" panose="02020603050405020304" pitchFamily="18" charset="0"/>
              </a:rPr>
              <a:t>Used </a:t>
            </a:r>
            <a:r>
              <a:rPr lang="en-US" sz="2400" dirty="0" err="1">
                <a:latin typeface="Times New Roman" panose="02020603050405020304" pitchFamily="18" charset="0"/>
                <a:cs typeface="Times New Roman" panose="02020603050405020304" pitchFamily="18" charset="0"/>
              </a:rPr>
              <a:t>Drop_duplicates</a:t>
            </a:r>
            <a:r>
              <a:rPr lang="en-US" sz="2400" dirty="0">
                <a:latin typeface="Times New Roman" panose="02020603050405020304" pitchFamily="18" charset="0"/>
                <a:cs typeface="Times New Roman" panose="02020603050405020304" pitchFamily="18" charset="0"/>
              </a:rPr>
              <a:t> which deleted duplicate rows based on all columns</a:t>
            </a:r>
          </a:p>
          <a:p>
            <a:pPr marL="228600" lvl="0" indent="-114300" rtl="0">
              <a:spcBef>
                <a:spcPts val="1000"/>
              </a:spcBef>
              <a:spcAft>
                <a:spcPts val="0"/>
              </a:spcAft>
              <a:buSzPts val="1800"/>
              <a:buNone/>
            </a:pPr>
            <a:endParaRPr lang="en-US" sz="2000" dirty="0">
              <a:latin typeface="Times New Roman" panose="02020603050405020304" pitchFamily="18" charset="0"/>
              <a:cs typeface="Times New Roman" panose="02020603050405020304" pitchFamily="18" charset="0"/>
            </a:endParaRPr>
          </a:p>
        </p:txBody>
      </p:sp>
      <p:pic>
        <p:nvPicPr>
          <p:cNvPr id="9220" name="Picture 4" descr="Table&#10;&#10;Description automatically generated">
            <a:extLst>
              <a:ext uri="{FF2B5EF4-FFF2-40B4-BE49-F238E27FC236}">
                <a16:creationId xmlns:a16="http://schemas.microsoft.com/office/drawing/2014/main" id="{2C323F25-5952-404F-9F60-97F664850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3" y="1057275"/>
            <a:ext cx="7500939" cy="523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Freeform: Shape 26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5" name="Rectangle 26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24"/>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3400" b="1" dirty="0">
                <a:solidFill>
                  <a:srgbClr val="FFFFFF"/>
                </a:solidFill>
                <a:latin typeface="Times New Roman" panose="02020603050405020304" pitchFamily="18" charset="0"/>
                <a:cs typeface="Times New Roman" panose="02020603050405020304" pitchFamily="18" charset="0"/>
              </a:rPr>
              <a:t>CHECK FOR OUTLIERS USING A BOX PLOT OR HISTOGRAM</a:t>
            </a:r>
          </a:p>
        </p:txBody>
      </p:sp>
      <p:sp>
        <p:nvSpPr>
          <p:cNvPr id="250" name="Google Shape;250;p24"/>
          <p:cNvSpPr txBox="1">
            <a:spLocks noGrp="1"/>
          </p:cNvSpPr>
          <p:nvPr>
            <p:ph idx="1"/>
          </p:nvPr>
        </p:nvSpPr>
        <p:spPr>
          <a:xfrm>
            <a:off x="4581727" y="649481"/>
            <a:ext cx="6119611" cy="1650808"/>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1800"/>
              <a:buChar char="•"/>
            </a:pPr>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histogram</a:t>
            </a:r>
            <a:r>
              <a:rPr lang="en-US" sz="2000" dirty="0">
                <a:latin typeface="Times New Roman" panose="02020603050405020304" pitchFamily="18" charset="0"/>
                <a:cs typeface="Times New Roman" panose="02020603050405020304" pitchFamily="18" charset="0"/>
              </a:rPr>
              <a:t> is an accurate graphical representation of the distribution of numerical data. It takes as input one numerical variable only. The variable is cut into several bins, and the number of observation per bin is represented by the height of the bar.</a:t>
            </a:r>
          </a:p>
          <a:p>
            <a:pPr marL="228600" lvl="0" indent="-114300" rtl="0">
              <a:spcBef>
                <a:spcPts val="1000"/>
              </a:spcBef>
              <a:spcAft>
                <a:spcPts val="0"/>
              </a:spcAft>
              <a:buSzPts val="1800"/>
              <a:buNone/>
            </a:pPr>
            <a:endParaRPr lang="en-US" sz="2000" dirty="0"/>
          </a:p>
          <a:p>
            <a:pPr marL="228600" lvl="0" indent="-114300" rtl="0">
              <a:spcBef>
                <a:spcPts val="1000"/>
              </a:spcBef>
              <a:spcAft>
                <a:spcPts val="0"/>
              </a:spcAft>
              <a:buSzPts val="1800"/>
              <a:buNone/>
            </a:pPr>
            <a:endParaRPr lang="en-US" sz="2000" dirty="0"/>
          </a:p>
        </p:txBody>
      </p:sp>
      <p:pic>
        <p:nvPicPr>
          <p:cNvPr id="251" name="Google Shape;251;p24" descr="Chart, histogram&#10;&#10;Description automatically generated"/>
          <p:cNvPicPr preferRelativeResize="0"/>
          <p:nvPr/>
        </p:nvPicPr>
        <p:blipFill rotWithShape="1">
          <a:blip r:embed="rId3"/>
          <a:stretch/>
        </p:blipFill>
        <p:spPr>
          <a:xfrm>
            <a:off x="4905055" y="2559680"/>
            <a:ext cx="6267770" cy="3226758"/>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8"/>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5" name="Rectangle 8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reeform: Shape 9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Google Shape;269;p27"/>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520"/>
              <a:buFont typeface="Gill Sans"/>
              <a:buNone/>
            </a:pPr>
            <a:r>
              <a:rPr lang="en-US" sz="4000" b="1" dirty="0">
                <a:solidFill>
                  <a:srgbClr val="FFFFFF"/>
                </a:solidFill>
                <a:latin typeface="Times New Roman" panose="02020603050405020304" pitchFamily="18" charset="0"/>
                <a:cs typeface="Times New Roman" panose="02020603050405020304" pitchFamily="18" charset="0"/>
              </a:rPr>
              <a:t>Ratings For Movie</a:t>
            </a:r>
          </a:p>
        </p:txBody>
      </p:sp>
      <p:sp>
        <p:nvSpPr>
          <p:cNvPr id="270" name="Google Shape;270;p27"/>
          <p:cNvSpPr txBox="1">
            <a:spLocks noGrp="1"/>
          </p:cNvSpPr>
          <p:nvPr>
            <p:ph idx="1"/>
          </p:nvPr>
        </p:nvSpPr>
        <p:spPr>
          <a:xfrm>
            <a:off x="4810259" y="649480"/>
            <a:ext cx="6555347" cy="743891"/>
          </a:xfrm>
          <a:prstGeom prst="rect">
            <a:avLst/>
          </a:prstGeom>
        </p:spPr>
        <p:txBody>
          <a:bodyPr spcFirstLastPara="1" lIns="91425" tIns="45700" rIns="91425" bIns="45700" anchor="ctr" anchorCtr="0">
            <a:normAutofit/>
          </a:bodyPr>
          <a:lstStyle/>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114300" rtl="0">
              <a:spcBef>
                <a:spcPts val="1000"/>
              </a:spcBef>
              <a:spcAft>
                <a:spcPts val="0"/>
              </a:spcAft>
              <a:buSzPts val="1800"/>
              <a:buNone/>
            </a:pPr>
            <a:endParaRPr lang="en-US" sz="2000" dirty="0"/>
          </a:p>
        </p:txBody>
      </p:sp>
      <p:pic>
        <p:nvPicPr>
          <p:cNvPr id="5" name="Picture 4" descr="Chart, histogram&#10;&#10;Description automatically generated">
            <a:extLst>
              <a:ext uri="{FF2B5EF4-FFF2-40B4-BE49-F238E27FC236}">
                <a16:creationId xmlns:a16="http://schemas.microsoft.com/office/drawing/2014/main" id="{43520896-CB83-F441-A1C7-1EC0E1D1416B}"/>
              </a:ext>
            </a:extLst>
          </p:cNvPr>
          <p:cNvPicPr>
            <a:picLocks noChangeAspect="1"/>
          </p:cNvPicPr>
          <p:nvPr/>
        </p:nvPicPr>
        <p:blipFill>
          <a:blip r:embed="rId3"/>
          <a:stretch>
            <a:fillRect/>
          </a:stretch>
        </p:blipFill>
        <p:spPr>
          <a:xfrm>
            <a:off x="4691650" y="1936002"/>
            <a:ext cx="6350000" cy="4076700"/>
          </a:xfrm>
          <a:prstGeom prst="rect">
            <a:avLst/>
          </a:prstGeom>
        </p:spPr>
      </p:pic>
      <p:sp>
        <p:nvSpPr>
          <p:cNvPr id="6" name="TextBox 5">
            <a:extLst>
              <a:ext uri="{FF2B5EF4-FFF2-40B4-BE49-F238E27FC236}">
                <a16:creationId xmlns:a16="http://schemas.microsoft.com/office/drawing/2014/main" id="{5F438672-D61C-474E-B551-F5F72CA32D40}"/>
              </a:ext>
            </a:extLst>
          </p:cNvPr>
          <p:cNvSpPr txBox="1"/>
          <p:nvPr/>
        </p:nvSpPr>
        <p:spPr>
          <a:xfrm>
            <a:off x="4367695" y="649480"/>
            <a:ext cx="699791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Display number of ratings given to the movie in the form of histogram:</a:t>
            </a:r>
          </a:p>
        </p:txBody>
      </p:sp>
    </p:spTree>
    <p:extLst>
      <p:ext uri="{BB962C8B-B14F-4D97-AF65-F5344CB8AC3E}">
        <p14:creationId xmlns:p14="http://schemas.microsoft.com/office/powerpoint/2010/main" val="309388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Rectangle 7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Google Shape;256;p25"/>
          <p:cNvSpPr txBox="1">
            <a:spLocks noGrp="1"/>
          </p:cNvSpPr>
          <p:nvPr>
            <p:ph idx="1"/>
          </p:nvPr>
        </p:nvSpPr>
        <p:spPr>
          <a:xfrm>
            <a:off x="4143375" y="10138"/>
            <a:ext cx="7862887" cy="2661625"/>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1800"/>
              <a:buChar char="•"/>
            </a:pPr>
            <a:r>
              <a:rPr lang="en-US" sz="1700" dirty="0">
                <a:latin typeface="Times New Roman" panose="02020603050405020304" pitchFamily="18" charset="0"/>
                <a:cs typeface="Times New Roman" panose="02020603050405020304" pitchFamily="18" charset="0"/>
              </a:rPr>
              <a:t>A Box Plot is also known as Whisker plot is created to display the summary of the set of data values having properties like minimum, first quartile, median, third quartile and maximum. In the box plot, a box is created from the first quartile to the third quartile, a </a:t>
            </a:r>
            <a:r>
              <a:rPr lang="en-US" sz="1700" dirty="0" err="1">
                <a:latin typeface="Times New Roman" panose="02020603050405020304" pitchFamily="18" charset="0"/>
                <a:cs typeface="Times New Roman" panose="02020603050405020304" pitchFamily="18" charset="0"/>
              </a:rPr>
              <a:t>verticle</a:t>
            </a:r>
            <a:r>
              <a:rPr lang="en-US" sz="1700" dirty="0">
                <a:latin typeface="Times New Roman" panose="02020603050405020304" pitchFamily="18" charset="0"/>
                <a:cs typeface="Times New Roman" panose="02020603050405020304" pitchFamily="18" charset="0"/>
              </a:rPr>
              <a:t> line is also there which goes through the box at the median. Here x-axis denotes the data to be plotted while the y-axis shows the frequency distribution. </a:t>
            </a:r>
          </a:p>
          <a:p>
            <a:pPr marL="228600" lvl="0" indent="-228600" rtl="0">
              <a:spcBef>
                <a:spcPts val="1000"/>
              </a:spcBef>
              <a:spcAft>
                <a:spcPts val="0"/>
              </a:spcAft>
              <a:buSzPts val="1800"/>
              <a:buChar char="•"/>
            </a:pPr>
            <a:r>
              <a:rPr lang="en-US" sz="1700" dirty="0">
                <a:latin typeface="Times New Roman" panose="02020603050405020304" pitchFamily="18" charset="0"/>
                <a:cs typeface="Times New Roman" panose="02020603050405020304" pitchFamily="18" charset="0"/>
              </a:rPr>
              <a:t>Displaying most common genres according to “</a:t>
            </a:r>
            <a:r>
              <a:rPr lang="en-US" sz="1700" dirty="0" err="1">
                <a:latin typeface="Times New Roman" panose="02020603050405020304" pitchFamily="18" charset="0"/>
                <a:cs typeface="Times New Roman" panose="02020603050405020304" pitchFamily="18" charset="0"/>
              </a:rPr>
              <a:t>listed_in</a:t>
            </a:r>
            <a:r>
              <a:rPr lang="en-US" sz="1700" dirty="0">
                <a:latin typeface="Times New Roman" panose="02020603050405020304" pitchFamily="18" charset="0"/>
                <a:cs typeface="Times New Roman" panose="02020603050405020304" pitchFamily="18" charset="0"/>
              </a:rPr>
              <a:t>” data based on duration of each video. </a:t>
            </a:r>
          </a:p>
          <a:p>
            <a:pPr marL="228600" lvl="0" indent="-114300" rtl="0">
              <a:spcBef>
                <a:spcPts val="1000"/>
              </a:spcBef>
              <a:spcAft>
                <a:spcPts val="0"/>
              </a:spcAft>
              <a:buSzPts val="1800"/>
              <a:buNone/>
            </a:pPr>
            <a:endParaRPr lang="en-US" sz="1700" dirty="0"/>
          </a:p>
        </p:txBody>
      </p:sp>
      <p:pic>
        <p:nvPicPr>
          <p:cNvPr id="8194" name="Picture 2" descr="Chart&#10;&#10;Description automatically generated">
            <a:extLst>
              <a:ext uri="{FF2B5EF4-FFF2-40B4-BE49-F238E27FC236}">
                <a16:creationId xmlns:a16="http://schemas.microsoft.com/office/drawing/2014/main" id="{EE38B8B8-8A72-0047-9DC9-B34CFF678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4" y="2157412"/>
            <a:ext cx="7258051" cy="4314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99106B-6256-1748-BD87-35C85135CDFB}"/>
              </a:ext>
            </a:extLst>
          </p:cNvPr>
          <p:cNvSpPr txBox="1"/>
          <p:nvPr/>
        </p:nvSpPr>
        <p:spPr>
          <a:xfrm>
            <a:off x="914400" y="1901952"/>
            <a:ext cx="2438400" cy="2062103"/>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Box Plot For duration of categorical movies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8"/>
        <p:cNvGrpSpPr/>
        <p:nvPr/>
      </p:nvGrpSpPr>
      <p:grpSpPr>
        <a:xfrm>
          <a:off x="0" y="0"/>
          <a:ext cx="0" cy="0"/>
          <a:chOff x="0" y="0"/>
          <a:chExt cx="0" cy="0"/>
        </a:xfrm>
      </p:grpSpPr>
      <p:sp useBgFill="1">
        <p:nvSpPr>
          <p:cNvPr id="281" name="Rectangle 14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148">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15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152">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Rectangle 154">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Google Shape;269;p27"/>
          <p:cNvSpPr txBox="1">
            <a:spLocks noGrp="1"/>
          </p:cNvSpPr>
          <p:nvPr>
            <p:ph type="title"/>
          </p:nvPr>
        </p:nvSpPr>
        <p:spPr>
          <a:xfrm>
            <a:off x="826396" y="586855"/>
            <a:ext cx="4230100"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520"/>
              <a:buFont typeface="Gill Sans"/>
              <a:buNone/>
            </a:pPr>
            <a:r>
              <a:rPr lang="en-US" sz="4000" b="1" dirty="0">
                <a:solidFill>
                  <a:srgbClr val="FFFFFF"/>
                </a:solidFill>
                <a:latin typeface="Times New Roman" panose="02020603050405020304" pitchFamily="18" charset="0"/>
                <a:cs typeface="Times New Roman" panose="02020603050405020304" pitchFamily="18" charset="0"/>
              </a:rPr>
              <a:t>Ratings for according movie categories</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388D0422-1965-4441-8F20-62928617A34D}"/>
              </a:ext>
            </a:extLst>
          </p:cNvPr>
          <p:cNvPicPr>
            <a:picLocks noGrp="1" noChangeAspect="1"/>
          </p:cNvPicPr>
          <p:nvPr>
            <p:ph idx="1"/>
          </p:nvPr>
        </p:nvPicPr>
        <p:blipFill>
          <a:blip r:embed="rId3"/>
          <a:stretch>
            <a:fillRect/>
          </a:stretch>
        </p:blipFill>
        <p:spPr>
          <a:xfrm>
            <a:off x="5841726" y="1513749"/>
            <a:ext cx="6064217" cy="3899232"/>
          </a:xfrm>
        </p:spPr>
      </p:pic>
      <p:sp>
        <p:nvSpPr>
          <p:cNvPr id="8" name="TextBox 7">
            <a:extLst>
              <a:ext uri="{FF2B5EF4-FFF2-40B4-BE49-F238E27FC236}">
                <a16:creationId xmlns:a16="http://schemas.microsoft.com/office/drawing/2014/main" id="{383ED442-7789-2E43-95D0-AD5CD57B53D1}"/>
              </a:ext>
            </a:extLst>
          </p:cNvPr>
          <p:cNvSpPr txBox="1"/>
          <p:nvPr/>
        </p:nvSpPr>
        <p:spPr>
          <a:xfrm>
            <a:off x="5603527" y="341376"/>
            <a:ext cx="606421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Count the number of rating according to the category of movie:</a:t>
            </a:r>
          </a:p>
        </p:txBody>
      </p:sp>
    </p:spTree>
    <p:extLst>
      <p:ext uri="{BB962C8B-B14F-4D97-AF65-F5344CB8AC3E}">
        <p14:creationId xmlns:p14="http://schemas.microsoft.com/office/powerpoint/2010/main" val="254359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66" name="Rectangle 7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7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8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8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Freeform: Shape 8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1" name="Rectangle 8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Google Shape;262;p26"/>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4000" b="1" dirty="0">
                <a:solidFill>
                  <a:srgbClr val="FFFFFF"/>
                </a:solidFill>
                <a:latin typeface="Times New Roman" panose="02020603050405020304" pitchFamily="18" charset="0"/>
                <a:cs typeface="Times New Roman" panose="02020603050405020304" pitchFamily="18" charset="0"/>
              </a:rPr>
              <a:t>MAT PLOT LIB</a:t>
            </a:r>
          </a:p>
        </p:txBody>
      </p:sp>
      <p:sp>
        <p:nvSpPr>
          <p:cNvPr id="263" name="Google Shape;263;p26"/>
          <p:cNvSpPr txBox="1">
            <a:spLocks noGrp="1"/>
          </p:cNvSpPr>
          <p:nvPr>
            <p:ph idx="1"/>
          </p:nvPr>
        </p:nvSpPr>
        <p:spPr>
          <a:xfrm>
            <a:off x="4581727" y="649481"/>
            <a:ext cx="6762548" cy="1350770"/>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1800"/>
              <a:buChar char="•"/>
            </a:pPr>
            <a:r>
              <a:rPr lang="en-US" sz="3200" dirty="0">
                <a:latin typeface="Times New Roman" panose="02020603050405020304" pitchFamily="18" charset="0"/>
                <a:cs typeface="Times New Roman" panose="02020603050405020304" pitchFamily="18" charset="0"/>
              </a:rPr>
              <a:t>Which countries access  Netflix:</a:t>
            </a:r>
          </a:p>
          <a:p>
            <a:pPr marL="228600" lvl="0" indent="-114300" rtl="0">
              <a:spcBef>
                <a:spcPts val="1000"/>
              </a:spcBef>
              <a:spcAft>
                <a:spcPts val="0"/>
              </a:spcAft>
              <a:buSzPts val="1800"/>
              <a:buNone/>
            </a:pPr>
            <a:endParaRPr lang="en-US" sz="2000" dirty="0"/>
          </a:p>
        </p:txBody>
      </p:sp>
      <p:pic>
        <p:nvPicPr>
          <p:cNvPr id="264" name="Google Shape;264;p26" descr="A picture containing graphical user interface&#10;&#10;Description automatically generated"/>
          <p:cNvPicPr preferRelativeResize="0"/>
          <p:nvPr/>
        </p:nvPicPr>
        <p:blipFill rotWithShape="1">
          <a:blip r:embed="rId3"/>
          <a:stretch/>
        </p:blipFill>
        <p:spPr>
          <a:xfrm>
            <a:off x="4601538" y="2135342"/>
            <a:ext cx="6200774" cy="3471663"/>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0" name="Google Shape;110;p3"/>
          <p:cNvSpPr txBox="1">
            <a:spLocks noGrp="1"/>
          </p:cNvSpPr>
          <p:nvPr>
            <p:ph type="ctrTitle"/>
          </p:nvPr>
        </p:nvSpPr>
        <p:spPr>
          <a:xfrm>
            <a:off x="499924" y="699924"/>
            <a:ext cx="7227656" cy="2928470"/>
          </a:xfrm>
          <a:prstGeom prst="rect">
            <a:avLst/>
          </a:prstGeom>
        </p:spPr>
        <p:txBody>
          <a:bodyPr spcFirstLastPara="1" lIns="274300" tIns="182875" rIns="274300" bIns="182875" anchor="b" anchorCtr="1">
            <a:normAutofit/>
          </a:bodyPr>
          <a:lstStyle/>
          <a:p>
            <a:pPr marL="0" lvl="0" indent="0" algn="l" rtl="0">
              <a:spcBef>
                <a:spcPts val="0"/>
              </a:spcBef>
              <a:spcAft>
                <a:spcPts val="0"/>
              </a:spcAft>
              <a:buClr>
                <a:srgbClr val="262626"/>
              </a:buClr>
              <a:buSzPts val="3800"/>
              <a:buFont typeface="Gill Sans"/>
              <a:buNone/>
            </a:pPr>
            <a:r>
              <a:rPr lang="en-US" sz="4800" b="1" dirty="0">
                <a:solidFill>
                  <a:srgbClr val="FFFFFF"/>
                </a:solidFill>
                <a:latin typeface="Times New Roman" panose="02020603050405020304" pitchFamily="18" charset="0"/>
                <a:cs typeface="Times New Roman" panose="02020603050405020304" pitchFamily="18" charset="0"/>
              </a:rPr>
              <a:t>TWITTER UNSTRUCTURED DATA</a:t>
            </a:r>
          </a:p>
        </p:txBody>
      </p:sp>
      <p:sp>
        <p:nvSpPr>
          <p:cNvPr id="111" name="Google Shape;111;p3"/>
          <p:cNvSpPr txBox="1">
            <a:spLocks noGrp="1"/>
          </p:cNvSpPr>
          <p:nvPr>
            <p:ph type="subTitle" idx="1"/>
          </p:nvPr>
        </p:nvSpPr>
        <p:spPr>
          <a:xfrm>
            <a:off x="1350682" y="4870824"/>
            <a:ext cx="10005951" cy="1458258"/>
          </a:xfrm>
          <a:prstGeom prst="rect">
            <a:avLst/>
          </a:prstGeom>
        </p:spPr>
        <p:txBody>
          <a:bodyPr spcFirstLastPara="1" lIns="91425" tIns="45700" rIns="91425" bIns="45700" anchor="ctr" anchorCtr="0">
            <a:normAutofit/>
          </a:bodyPr>
          <a:lstStyle/>
          <a:p>
            <a:pPr marL="0" lvl="0" indent="0" algn="l" rtl="0">
              <a:spcBef>
                <a:spcPts val="0"/>
              </a:spcBef>
              <a:spcAft>
                <a:spcPts val="0"/>
              </a:spcAft>
              <a:buSzPts val="200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10"/>
                                        </p:tgtEl>
                                        <p:attrNameLst>
                                          <p:attrName>style.visibility</p:attrName>
                                        </p:attrNameLst>
                                      </p:cBhvr>
                                      <p:to>
                                        <p:strVal val="visible"/>
                                      </p:to>
                                    </p:set>
                                    <p:animEffect transition="in" filter="fade">
                                      <p:cBhvr>
                                        <p:cTn id="7" dur="7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Rectangle 8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Google Shape;262;p26"/>
          <p:cNvSpPr txBox="1">
            <a:spLocks noGrp="1"/>
          </p:cNvSpPr>
          <p:nvPr>
            <p:ph type="title"/>
          </p:nvPr>
        </p:nvSpPr>
        <p:spPr>
          <a:xfrm>
            <a:off x="418223" y="1850585"/>
            <a:ext cx="3201366" cy="3387497"/>
          </a:xfrm>
          <a:prstGeom prst="rect">
            <a:avLst/>
          </a:prstGeom>
        </p:spPr>
        <p:txBody>
          <a:bodyPr spcFirstLastPara="1" lIns="182875" tIns="182875" rIns="182875" bIns="182875" anchor="b" anchorCtr="0">
            <a:normAutofit fontScale="90000"/>
          </a:bodyPr>
          <a:lstStyle/>
          <a:p>
            <a:pPr lvl="0">
              <a:spcBef>
                <a:spcPts val="0"/>
              </a:spcBef>
              <a:buClr>
                <a:srgbClr val="262626"/>
              </a:buClr>
              <a:buSzPts val="2800"/>
            </a:pPr>
            <a:r>
              <a:rPr lang="en-US" sz="4000" b="1" dirty="0">
                <a:solidFill>
                  <a:schemeClr val="bg1"/>
                </a:solidFill>
                <a:latin typeface="Times New Roman" panose="02020603050405020304" pitchFamily="18" charset="0"/>
                <a:cs typeface="Times New Roman" panose="02020603050405020304" pitchFamily="18" charset="0"/>
              </a:rPr>
              <a:t>PLOT FEATURES AGAINST EACH OTHER USING A PAIR PLOT</a:t>
            </a:r>
          </a:p>
        </p:txBody>
      </p:sp>
      <p:sp>
        <p:nvSpPr>
          <p:cNvPr id="263" name="Google Shape;263;p26"/>
          <p:cNvSpPr txBox="1">
            <a:spLocks noGrp="1"/>
          </p:cNvSpPr>
          <p:nvPr>
            <p:ph idx="1"/>
          </p:nvPr>
        </p:nvSpPr>
        <p:spPr>
          <a:xfrm>
            <a:off x="4037812" y="10134"/>
            <a:ext cx="7735965" cy="2061555"/>
          </a:xfrm>
          <a:prstGeom prst="rect">
            <a:avLst/>
          </a:prstGeom>
        </p:spPr>
        <p:txBody>
          <a:bodyPr spcFirstLastPara="1" lIns="91425" tIns="45700" rIns="91425" bIns="45700" anchor="ctr" anchorCtr="0">
            <a:normAutofit/>
          </a:bodyPr>
          <a:lstStyle/>
          <a:p>
            <a:pPr lvl="0">
              <a:lnSpc>
                <a:spcPct val="100000"/>
              </a:lnSpc>
              <a:spcBef>
                <a:spcPts val="0"/>
              </a:spcBef>
              <a:buSzPts val="1800"/>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pairplot</a:t>
            </a:r>
            <a:r>
              <a:rPr lang="en-US" sz="2000" dirty="0">
                <a:latin typeface="Times New Roman" panose="02020603050405020304" pitchFamily="18" charset="0"/>
                <a:cs typeface="Times New Roman" panose="02020603050405020304" pitchFamily="18" charset="0"/>
              </a:rPr>
              <a:t> function creates a grid of Axes such that each variable in data will be shared in the y-axis across a single row and in the x-axis across a single column. That creates plots as shown below: </a:t>
            </a:r>
          </a:p>
          <a:p>
            <a:pPr lvl="0">
              <a:lnSpc>
                <a:spcPct val="100000"/>
              </a:lnSpc>
              <a:buSzPts val="1800"/>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pairplot</a:t>
            </a:r>
            <a:r>
              <a:rPr lang="en-US" sz="2000" dirty="0">
                <a:latin typeface="Times New Roman" panose="02020603050405020304" pitchFamily="18" charset="0"/>
                <a:cs typeface="Times New Roman" panose="02020603050405020304" pitchFamily="18" charset="0"/>
              </a:rPr>
              <a:t> plot is shown in the image below. The data set has 4 measurements: </a:t>
            </a:r>
            <a:r>
              <a:rPr lang="en-US" sz="2000" dirty="0" err="1">
                <a:latin typeface="Times New Roman" panose="02020603050405020304" pitchFamily="18" charset="0"/>
                <a:cs typeface="Times New Roman" panose="02020603050405020304" pitchFamily="18" charset="0"/>
              </a:rPr>
              <a:t>show_ID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release_year</a:t>
            </a:r>
            <a:r>
              <a:rPr lang="en-US" sz="2000">
                <a:latin typeface="Times New Roman" panose="02020603050405020304" pitchFamily="18" charset="0"/>
                <a:cs typeface="Times New Roman" panose="02020603050405020304" pitchFamily="18" charset="0"/>
              </a:rPr>
              <a:t>, rating, duration </a:t>
            </a:r>
            <a:r>
              <a:rPr lang="en-US" sz="2000" dirty="0">
                <a:latin typeface="Times New Roman" panose="02020603050405020304" pitchFamily="18" charset="0"/>
                <a:cs typeface="Times New Roman" panose="02020603050405020304" pitchFamily="18" charset="0"/>
              </a:rPr>
              <a:t>. The data contains measurements of different Netflix Videos.</a:t>
            </a:r>
          </a:p>
        </p:txBody>
      </p:sp>
      <p:pic>
        <p:nvPicPr>
          <p:cNvPr id="3" name="Picture 2" descr="Diagram, schematic&#10;&#10;Description automatically generated">
            <a:extLst>
              <a:ext uri="{FF2B5EF4-FFF2-40B4-BE49-F238E27FC236}">
                <a16:creationId xmlns:a16="http://schemas.microsoft.com/office/drawing/2014/main" id="{DAB4562A-352C-984B-BE2D-A2C640F738FE}"/>
              </a:ext>
            </a:extLst>
          </p:cNvPr>
          <p:cNvPicPr>
            <a:picLocks noChangeAspect="1"/>
          </p:cNvPicPr>
          <p:nvPr/>
        </p:nvPicPr>
        <p:blipFill>
          <a:blip r:embed="rId3"/>
          <a:stretch>
            <a:fillRect/>
          </a:stretch>
        </p:blipFill>
        <p:spPr>
          <a:xfrm>
            <a:off x="4456047" y="2081821"/>
            <a:ext cx="7077192" cy="4586747"/>
          </a:xfrm>
          <a:prstGeom prst="rect">
            <a:avLst/>
          </a:prstGeom>
        </p:spPr>
      </p:pic>
    </p:spTree>
    <p:extLst>
      <p:ext uri="{BB962C8B-B14F-4D97-AF65-F5344CB8AC3E}">
        <p14:creationId xmlns:p14="http://schemas.microsoft.com/office/powerpoint/2010/main" val="4084403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8"/>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5" name="Rectangle 8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reeform: Shape 9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Google Shape;269;p27"/>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520"/>
              <a:buFont typeface="Gill Sans"/>
              <a:buNone/>
            </a:pPr>
            <a:r>
              <a:rPr lang="en-US" sz="4000" b="1" dirty="0">
                <a:solidFill>
                  <a:srgbClr val="FFFFFF"/>
                </a:solidFill>
                <a:latin typeface="Times New Roman" panose="02020603050405020304" pitchFamily="18" charset="0"/>
                <a:cs typeface="Times New Roman" panose="02020603050405020304" pitchFamily="18" charset="0"/>
              </a:rPr>
              <a:t>Pair Plot</a:t>
            </a:r>
          </a:p>
        </p:txBody>
      </p:sp>
      <p:sp>
        <p:nvSpPr>
          <p:cNvPr id="270" name="Google Shape;270;p27"/>
          <p:cNvSpPr txBox="1">
            <a:spLocks noGrp="1"/>
          </p:cNvSpPr>
          <p:nvPr>
            <p:ph idx="1"/>
          </p:nvPr>
        </p:nvSpPr>
        <p:spPr>
          <a:xfrm>
            <a:off x="4810259" y="649480"/>
            <a:ext cx="6555347" cy="5546047"/>
          </a:xfrm>
          <a:prstGeom prst="rect">
            <a:avLst/>
          </a:prstGeom>
        </p:spPr>
        <p:txBody>
          <a:bodyPr spcFirstLastPara="1" lIns="91425" tIns="45700" rIns="91425" bIns="45700" anchor="ctr" anchorCtr="0">
            <a:normAutofit/>
          </a:bodyPr>
          <a:lstStyle/>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endParaRPr lang="en-US" sz="2000" dirty="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1800"/>
              <a:buChar char="•"/>
            </a:pPr>
            <a:r>
              <a:rPr lang="en-US" sz="2000" dirty="0">
                <a:latin typeface="Times New Roman" panose="02020603050405020304" pitchFamily="18" charset="0"/>
                <a:cs typeface="Times New Roman" panose="02020603050405020304" pitchFamily="18" charset="0"/>
              </a:rPr>
              <a:t>This dataset is often used in machine learning, because the  measurements and classes (videos) provide an excellent way to distinguish movies or shows. </a:t>
            </a:r>
          </a:p>
          <a:p>
            <a:pPr marL="285750" indent="-285750"/>
            <a:r>
              <a:rPr lang="en-US" sz="2000" dirty="0">
                <a:latin typeface="Times New Roman" panose="02020603050405020304" pitchFamily="18" charset="0"/>
                <a:cs typeface="Times New Roman" panose="02020603050405020304" pitchFamily="18" charset="0"/>
              </a:rPr>
              <a:t>The data is mapped in the grid below.  Because there are 4 measurements, it creates a 4x4 plot.</a:t>
            </a:r>
          </a:p>
          <a:p>
            <a:pPr marL="228600" lvl="0" indent="-114300" rtl="0">
              <a:spcBef>
                <a:spcPts val="1000"/>
              </a:spcBef>
              <a:spcAft>
                <a:spcPts val="0"/>
              </a:spcAft>
              <a:buSzPts val="1800"/>
              <a:buNone/>
            </a:pP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5"/>
        <p:cNvGrpSpPr/>
        <p:nvPr/>
      </p:nvGrpSpPr>
      <p:grpSpPr>
        <a:xfrm>
          <a:off x="0" y="0"/>
          <a:ext cx="0" cy="0"/>
          <a:chOff x="0" y="0"/>
          <a:chExt cx="0" cy="0"/>
        </a:xfrm>
      </p:grpSpPr>
      <p:sp useBgFill="1">
        <p:nvSpPr>
          <p:cNvPr id="280" name="Rectangle 90">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9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9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9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Freeform: Shape 9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Rectangle 10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Google Shape;276;p28"/>
          <p:cNvSpPr txBox="1">
            <a:spLocks noGrp="1"/>
          </p:cNvSpPr>
          <p:nvPr>
            <p:ph type="title"/>
          </p:nvPr>
        </p:nvSpPr>
        <p:spPr>
          <a:xfrm>
            <a:off x="604074" y="1365448"/>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3100" b="1" dirty="0">
                <a:solidFill>
                  <a:srgbClr val="FFFFFF"/>
                </a:solidFill>
                <a:latin typeface="Times New Roman" panose="02020603050405020304" pitchFamily="18" charset="0"/>
                <a:cs typeface="Times New Roman" panose="02020603050405020304" pitchFamily="18" charset="0"/>
              </a:rPr>
              <a:t>UPLOAD DATA TO NUMERICAL PYTHON (NUMPY) &amp; CREATING A MATRIX</a:t>
            </a:r>
          </a:p>
        </p:txBody>
      </p:sp>
      <p:sp>
        <p:nvSpPr>
          <p:cNvPr id="277" name="Google Shape;277;p28"/>
          <p:cNvSpPr txBox="1">
            <a:spLocks noGrp="1"/>
          </p:cNvSpPr>
          <p:nvPr>
            <p:ph idx="1"/>
          </p:nvPr>
        </p:nvSpPr>
        <p:spPr>
          <a:xfrm>
            <a:off x="4581727" y="649481"/>
            <a:ext cx="6833986" cy="2450908"/>
          </a:xfrm>
          <a:prstGeom prst="rect">
            <a:avLst/>
          </a:prstGeom>
        </p:spPr>
        <p:txBody>
          <a:bodyPr spcFirstLastPara="1" lIns="91425" tIns="45700" rIns="91425" bIns="45700" anchor="ctr" anchorCtr="0">
            <a:normAutofit lnSpcReduction="10000"/>
          </a:bodyPr>
          <a:lstStyle/>
          <a:p>
            <a:pPr marL="228600" lvl="0" indent="-228600" rtl="0">
              <a:spcBef>
                <a:spcPts val="0"/>
              </a:spcBef>
              <a:spcAft>
                <a:spcPts val="0"/>
              </a:spcAft>
              <a:buSzPts val="1800"/>
              <a:buChar char="•"/>
            </a:pPr>
            <a:r>
              <a:rPr lang="en-US" sz="1600" dirty="0">
                <a:latin typeface="Times New Roman" panose="02020603050405020304" pitchFamily="18" charset="0"/>
                <a:cs typeface="Times New Roman" panose="02020603050405020304" pitchFamily="18" charset="0"/>
              </a:rPr>
              <a:t>NumPy is the foundation of the Python machine learning stack. NumPy allows for efficient operations on the data structures often used in machine learning: vectors, matrices, and tensors. While NumPy is not the focus of this project, it will show up frequently. This covers the most common NumPy operations we are likely to run into while working on machine learning workflows.</a:t>
            </a:r>
          </a:p>
          <a:p>
            <a:pPr marL="228600" lvl="0" indent="-228600" rtl="0">
              <a:spcBef>
                <a:spcPts val="1000"/>
              </a:spcBef>
              <a:spcAft>
                <a:spcPts val="0"/>
              </a:spcAft>
              <a:buSzPts val="1800"/>
              <a:buChar char="•"/>
            </a:pPr>
            <a:r>
              <a:rPr lang="en-US" sz="1600" dirty="0">
                <a:latin typeface="Times New Roman" panose="02020603050405020304" pitchFamily="18" charset="0"/>
                <a:cs typeface="Times New Roman" panose="02020603050405020304" pitchFamily="18" charset="0"/>
              </a:rPr>
              <a:t>Created a matrix in NumPy by using lists. </a:t>
            </a:r>
            <a:r>
              <a:rPr lang="en-US" sz="1600" dirty="0" err="1">
                <a:latin typeface="Times New Roman" panose="02020603050405020304" pitchFamily="18" charset="0"/>
                <a:cs typeface="Times New Roman" panose="02020603050405020304" pitchFamily="18" charset="0"/>
              </a:rPr>
              <a:t>np.array</a:t>
            </a:r>
            <a:r>
              <a:rPr lang="en-US" sz="1600" dirty="0">
                <a:latin typeface="Times New Roman" panose="02020603050405020304" pitchFamily="18" charset="0"/>
                <a:cs typeface="Times New Roman" panose="02020603050405020304" pitchFamily="18" charset="0"/>
              </a:rPr>
              <a:t> is used to create NumPy array from a list. It represents a 2D matrix where input to </a:t>
            </a:r>
            <a:r>
              <a:rPr lang="en-US" sz="1600" dirty="0" err="1">
                <a:latin typeface="Times New Roman" panose="02020603050405020304" pitchFamily="18" charset="0"/>
                <a:cs typeface="Times New Roman" panose="02020603050405020304" pitchFamily="18" charset="0"/>
              </a:rPr>
              <a:t>np.array</a:t>
            </a:r>
            <a:r>
              <a:rPr lang="en-US" sz="1600" dirty="0">
                <a:latin typeface="Times New Roman" panose="02020603050405020304" pitchFamily="18" charset="0"/>
                <a:cs typeface="Times New Roman" panose="02020603050405020304" pitchFamily="18" charset="0"/>
              </a:rPr>
              <a:t>() is a list of lists [[]] . Each list in the parent list forms a row in the matrix.</a:t>
            </a:r>
          </a:p>
          <a:p>
            <a:pPr marL="228600" lvl="0" indent="-228600" rtl="0">
              <a:spcBef>
                <a:spcPts val="1000"/>
              </a:spcBef>
              <a:spcAft>
                <a:spcPts val="0"/>
              </a:spcAft>
              <a:buSzPts val="1800"/>
              <a:buChar char="•"/>
            </a:pPr>
            <a:r>
              <a:rPr lang="en-US" sz="1600" dirty="0">
                <a:latin typeface="Times New Roman" panose="02020603050405020304" pitchFamily="18" charset="0"/>
                <a:cs typeface="Times New Roman" panose="02020603050405020304" pitchFamily="18" charset="0"/>
              </a:rPr>
              <a:t>The output of the program is: </a:t>
            </a:r>
          </a:p>
          <a:p>
            <a:pPr marL="228600" lvl="0" indent="-114300" rtl="0">
              <a:spcBef>
                <a:spcPts val="1000"/>
              </a:spcBef>
              <a:spcAft>
                <a:spcPts val="0"/>
              </a:spcAft>
              <a:buSzPts val="1800"/>
              <a:buNone/>
            </a:pPr>
            <a:endParaRPr lang="en-US" sz="1600" dirty="0"/>
          </a:p>
          <a:p>
            <a:pPr marL="228600" lvl="0" indent="-114300" rtl="0">
              <a:spcBef>
                <a:spcPts val="1000"/>
              </a:spcBef>
              <a:spcAft>
                <a:spcPts val="0"/>
              </a:spcAft>
              <a:buSzPts val="1800"/>
              <a:buNone/>
            </a:pPr>
            <a:endParaRPr lang="en-US" sz="1600" dirty="0"/>
          </a:p>
        </p:txBody>
      </p:sp>
      <p:pic>
        <p:nvPicPr>
          <p:cNvPr id="7170" name="Picture 2" descr="Graphical user interface, application&#10;&#10;Description automatically generated">
            <a:extLst>
              <a:ext uri="{FF2B5EF4-FFF2-40B4-BE49-F238E27FC236}">
                <a16:creationId xmlns:a16="http://schemas.microsoft.com/office/drawing/2014/main" id="{AE54D6F3-D5F7-7D4A-AB29-9BFBEA5FB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727" y="2803441"/>
            <a:ext cx="7377889" cy="3105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2"/>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Shape 10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8" name="Rectangle 10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Google Shape;283;p29"/>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4000" b="1" dirty="0">
                <a:solidFill>
                  <a:srgbClr val="FFFFFF"/>
                </a:solidFill>
                <a:latin typeface="Times New Roman" panose="02020603050405020304" pitchFamily="18" charset="0"/>
                <a:cs typeface="Times New Roman" panose="02020603050405020304" pitchFamily="18" charset="0"/>
              </a:rPr>
              <a:t>MERGING TWO DATA FRAMES</a:t>
            </a:r>
          </a:p>
        </p:txBody>
      </p:sp>
      <p:sp>
        <p:nvSpPr>
          <p:cNvPr id="284" name="Google Shape;284;p29"/>
          <p:cNvSpPr txBox="1">
            <a:spLocks noGrp="1"/>
          </p:cNvSpPr>
          <p:nvPr>
            <p:ph idx="1"/>
          </p:nvPr>
        </p:nvSpPr>
        <p:spPr>
          <a:xfrm>
            <a:off x="4581727" y="649480"/>
            <a:ext cx="6933998" cy="2179445"/>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1800"/>
              <a:buChar char="•"/>
            </a:pPr>
            <a:r>
              <a:rPr lang="en-US" sz="2000" dirty="0">
                <a:latin typeface="Times New Roman" panose="02020603050405020304" pitchFamily="18" charset="0"/>
                <a:cs typeface="Times New Roman" panose="02020603050405020304" pitchFamily="18" charset="0"/>
              </a:rPr>
              <a:t>I have taken show description and show name data sets and combines into one list by using the </a:t>
            </a:r>
            <a:r>
              <a:rPr lang="en-US" sz="2000" dirty="0" err="1">
                <a:latin typeface="Times New Roman" panose="02020603050405020304" pitchFamily="18" charset="0"/>
                <a:cs typeface="Times New Roman" panose="02020603050405020304" pitchFamily="18" charset="0"/>
              </a:rPr>
              <a:t>concat</a:t>
            </a:r>
            <a:r>
              <a:rPr lang="en-US" sz="2000" dirty="0">
                <a:latin typeface="Times New Roman" panose="02020603050405020304" pitchFamily="18" charset="0"/>
                <a:cs typeface="Times New Roman" panose="02020603050405020304" pitchFamily="18" charset="0"/>
              </a:rPr>
              <a:t> function: </a:t>
            </a:r>
          </a:p>
          <a:p>
            <a:pPr marL="228600" lvl="0" indent="-114300" rtl="0">
              <a:spcBef>
                <a:spcPts val="1000"/>
              </a:spcBef>
              <a:spcAft>
                <a:spcPts val="0"/>
              </a:spcAft>
              <a:buSzPts val="1800"/>
              <a:buNone/>
            </a:pPr>
            <a:endParaRPr lang="en-US" sz="2000" dirty="0">
              <a:latin typeface="Times New Roman" panose="02020603050405020304" pitchFamily="18" charset="0"/>
              <a:cs typeface="Times New Roman" panose="02020603050405020304" pitchFamily="18" charset="0"/>
            </a:endParaRPr>
          </a:p>
          <a:p>
            <a:pPr marL="228600" lvl="0" indent="-114300" rtl="0">
              <a:spcBef>
                <a:spcPts val="1000"/>
              </a:spcBef>
              <a:spcAft>
                <a:spcPts val="0"/>
              </a:spcAft>
              <a:buSzPts val="1800"/>
              <a:buNone/>
            </a:pPr>
            <a:endParaRPr lang="en-US" sz="2000" dirty="0">
              <a:latin typeface="Times New Roman" panose="02020603050405020304" pitchFamily="18" charset="0"/>
              <a:cs typeface="Times New Roman" panose="02020603050405020304" pitchFamily="18" charset="0"/>
            </a:endParaRPr>
          </a:p>
        </p:txBody>
      </p:sp>
      <p:pic>
        <p:nvPicPr>
          <p:cNvPr id="285" name="Google Shape;285;p29" descr="Text&#10;&#10;Description automatically generated"/>
          <p:cNvPicPr preferRelativeResize="0"/>
          <p:nvPr/>
        </p:nvPicPr>
        <p:blipFill rotWithShape="1">
          <a:blip r:embed="rId3"/>
          <a:stretch/>
        </p:blipFill>
        <p:spPr>
          <a:xfrm>
            <a:off x="4791280" y="2028826"/>
            <a:ext cx="6252958" cy="357818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9"/>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Shape 11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5" name="Rectangle 11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Google Shape;290;p30"/>
          <p:cNvSpPr txBox="1">
            <a:spLocks noGrp="1"/>
          </p:cNvSpPr>
          <p:nvPr>
            <p:ph type="title"/>
          </p:nvPr>
        </p:nvSpPr>
        <p:spPr>
          <a:xfrm>
            <a:off x="466722" y="586855"/>
            <a:ext cx="3201366" cy="3387497"/>
          </a:xfrm>
          <a:prstGeom prst="rect">
            <a:avLst/>
          </a:prstGeom>
        </p:spPr>
        <p:txBody>
          <a:bodyPr spcFirstLastPara="1" vert="horz" lIns="91440" tIns="45720" rIns="91440" bIns="45720" rtlCol="0" anchor="b" anchorCtr="0">
            <a:normAutofit/>
          </a:bodyPr>
          <a:lstStyle/>
          <a:p>
            <a:pPr marL="0" lvl="0" indent="0">
              <a:spcAft>
                <a:spcPts val="0"/>
              </a:spcAft>
              <a:buClr>
                <a:srgbClr val="262626"/>
              </a:buClr>
              <a:buSzPts val="2800"/>
            </a:pPr>
            <a:r>
              <a:rPr lang="en-US" sz="4000" b="1" dirty="0">
                <a:solidFill>
                  <a:srgbClr val="FFFFFF"/>
                </a:solidFill>
              </a:rPr>
              <a:t>SLICING DATA</a:t>
            </a:r>
          </a:p>
        </p:txBody>
      </p:sp>
      <p:sp>
        <p:nvSpPr>
          <p:cNvPr id="292" name="Google Shape;292;p30"/>
          <p:cNvSpPr txBox="1"/>
          <p:nvPr/>
        </p:nvSpPr>
        <p:spPr>
          <a:xfrm>
            <a:off x="4581727" y="649480"/>
            <a:ext cx="7143551" cy="1322195"/>
          </a:xfrm>
          <a:prstGeom prst="rect">
            <a:avLst/>
          </a:prstGeom>
        </p:spPr>
        <p:txBody>
          <a:bodyPr spcFirstLastPara="1" vert="horz" lIns="91440" tIns="45720" rIns="91440" bIns="45720" rtlCol="0" anchor="ctr" anchorCtr="0">
            <a:normAutofit/>
          </a:bodyPr>
          <a:lstStyle/>
          <a:p>
            <a:pPr marL="0" marR="0" lvl="0" indent="-228600">
              <a:lnSpc>
                <a:spcPct val="90000"/>
              </a:lnSpc>
              <a:spcBef>
                <a:spcPts val="0"/>
              </a:spcBef>
              <a:spcAft>
                <a:spcPts val="600"/>
              </a:spcAft>
              <a:buFont typeface="Arial" panose="020B0604020202020204" pitchFamily="34" charset="0"/>
              <a:buChar char="•"/>
            </a:pPr>
            <a:r>
              <a:rPr lang="en-US" sz="2000" dirty="0">
                <a:sym typeface="Gill Sans"/>
              </a:rPr>
              <a:t>Slicing the range of the movies title based on the length. The data sliced using indexing.</a:t>
            </a:r>
            <a:endParaRPr lang="en-US" sz="2000" dirty="0"/>
          </a:p>
          <a:p>
            <a:pPr marL="0" marR="0" lvl="0" indent="-228600">
              <a:lnSpc>
                <a:spcPct val="90000"/>
              </a:lnSpc>
              <a:spcBef>
                <a:spcPts val="0"/>
              </a:spcBef>
              <a:spcAft>
                <a:spcPts val="600"/>
              </a:spcAft>
              <a:buFont typeface="Arial" panose="020B0604020202020204" pitchFamily="34" charset="0"/>
              <a:buChar char="•"/>
            </a:pPr>
            <a:endParaRPr lang="en-US" sz="2000" dirty="0">
              <a:sym typeface="Gill Sans"/>
            </a:endParaRPr>
          </a:p>
        </p:txBody>
      </p:sp>
      <p:pic>
        <p:nvPicPr>
          <p:cNvPr id="14" name="Content Placeholder 13" descr="Graphical user interface, text&#10;&#10;Description automatically generated">
            <a:extLst>
              <a:ext uri="{FF2B5EF4-FFF2-40B4-BE49-F238E27FC236}">
                <a16:creationId xmlns:a16="http://schemas.microsoft.com/office/drawing/2014/main" id="{090AA1E8-F643-114D-96F0-7E28A1F304E1}"/>
              </a:ext>
            </a:extLst>
          </p:cNvPr>
          <p:cNvPicPr>
            <a:picLocks noGrp="1" noChangeAspect="1"/>
          </p:cNvPicPr>
          <p:nvPr>
            <p:ph idx="1"/>
          </p:nvPr>
        </p:nvPicPr>
        <p:blipFill>
          <a:blip r:embed="rId3"/>
          <a:stretch>
            <a:fillRect/>
          </a:stretch>
        </p:blipFill>
        <p:spPr>
          <a:xfrm>
            <a:off x="4714875" y="1971674"/>
            <a:ext cx="6786563" cy="3635331"/>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6"/>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Shape 123">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Rectangle 125">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1"/>
          <p:cNvSpPr txBox="1">
            <a:spLocks noGrp="1"/>
          </p:cNvSpPr>
          <p:nvPr>
            <p:ph type="title"/>
          </p:nvPr>
        </p:nvSpPr>
        <p:spPr>
          <a:xfrm>
            <a:off x="806825" y="457201"/>
            <a:ext cx="2844800" cy="3588870"/>
          </a:xfrm>
          <a:prstGeom prst="rect">
            <a:avLst/>
          </a:prstGeom>
        </p:spPr>
        <p:txBody>
          <a:bodyPr spcFirstLastPara="1" vert="horz" lIns="91440" tIns="45720" rIns="91440" bIns="45720" rtlCol="0" anchor="b" anchorCtr="0">
            <a:normAutofit/>
          </a:bodyPr>
          <a:lstStyle/>
          <a:p>
            <a:pPr marL="0" lvl="0" indent="0">
              <a:spcAft>
                <a:spcPts val="0"/>
              </a:spcAft>
              <a:buClr>
                <a:srgbClr val="262626"/>
              </a:buClr>
              <a:buSzPts val="2800"/>
            </a:pPr>
            <a:r>
              <a:rPr lang="en-US" sz="3400" b="1" dirty="0">
                <a:solidFill>
                  <a:srgbClr val="FFFFFF"/>
                </a:solidFill>
              </a:rPr>
              <a:t>USE CONDITIONS AND SEGREGATE THE DATA BASED ON THE</a:t>
            </a:r>
          </a:p>
        </p:txBody>
      </p:sp>
      <p:sp>
        <p:nvSpPr>
          <p:cNvPr id="303" name="Google Shape;303;p31"/>
          <p:cNvSpPr txBox="1"/>
          <p:nvPr/>
        </p:nvSpPr>
        <p:spPr>
          <a:xfrm>
            <a:off x="4171951" y="-1371599"/>
            <a:ext cx="7886700" cy="4417432"/>
          </a:xfrm>
          <a:prstGeom prst="rect">
            <a:avLst/>
          </a:prstGeom>
        </p:spPr>
        <p:txBody>
          <a:bodyPr spcFirstLastPara="1" vert="horz" lIns="91440" tIns="45720" rIns="91440" bIns="45720" rtlCol="0" anchor="ctr" anchorCtr="0">
            <a:normAutofit/>
          </a:bodyPr>
          <a:lstStyle/>
          <a:p>
            <a:pPr marL="0" marR="0" lvl="0" indent="-228600">
              <a:lnSpc>
                <a:spcPct val="90000"/>
              </a:lnSpc>
              <a:spcBef>
                <a:spcPts val="0"/>
              </a:spcBef>
              <a:spcAft>
                <a:spcPts val="600"/>
              </a:spcAft>
              <a:buFont typeface="Arial" panose="020B0604020202020204" pitchFamily="34" charset="0"/>
              <a:buChar char="•"/>
            </a:pPr>
            <a:r>
              <a:rPr lang="en-US" sz="2000" dirty="0">
                <a:sym typeface="Gill Sans"/>
              </a:rPr>
              <a:t>The titles from the most common directors ‘Raul Campos’ and ‘Jan Suter’ and countries:</a:t>
            </a:r>
            <a:endParaRPr lang="en-US" sz="2000" dirty="0"/>
          </a:p>
          <a:p>
            <a:pPr marL="0" marR="0" lvl="0" indent="-228600">
              <a:lnSpc>
                <a:spcPct val="90000"/>
              </a:lnSpc>
              <a:spcBef>
                <a:spcPts val="0"/>
              </a:spcBef>
              <a:spcAft>
                <a:spcPts val="600"/>
              </a:spcAft>
              <a:buFont typeface="Arial" panose="020B0604020202020204" pitchFamily="34" charset="0"/>
              <a:buChar char="•"/>
            </a:pPr>
            <a:r>
              <a:rPr lang="en-US" sz="2000" dirty="0">
                <a:sym typeface="Gill Sans"/>
              </a:rPr>
              <a:t>Same with for Marcus </a:t>
            </a:r>
            <a:r>
              <a:rPr lang="en-US" sz="2000" dirty="0" err="1">
                <a:sym typeface="Gill Sans"/>
              </a:rPr>
              <a:t>Raboy</a:t>
            </a:r>
            <a:r>
              <a:rPr lang="en-US" sz="2000" dirty="0">
                <a:sym typeface="Gill Sans"/>
              </a:rPr>
              <a:t> but here we’ll analyze movie durations. First, I need to filter the data set to only include movie titles</a:t>
            </a:r>
            <a:endParaRPr lang="en-US" sz="2000" dirty="0"/>
          </a:p>
        </p:txBody>
      </p:sp>
      <p:sp>
        <p:nvSpPr>
          <p:cNvPr id="300" name="Google Shape;300;p31"/>
          <p:cNvSpPr/>
          <p:nvPr/>
        </p:nvSpPr>
        <p:spPr>
          <a:xfrm>
            <a:off x="2114550" y="1712333"/>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
        <p:nvSpPr>
          <p:cNvPr id="301" name="Google Shape;301;p31"/>
          <p:cNvSpPr/>
          <p:nvPr/>
        </p:nvSpPr>
        <p:spPr>
          <a:xfrm>
            <a:off x="2114550" y="2588633"/>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
        <p:nvSpPr>
          <p:cNvPr id="302" name="Google Shape;302;p31"/>
          <p:cNvSpPr/>
          <p:nvPr/>
        </p:nvSpPr>
        <p:spPr>
          <a:xfrm>
            <a:off x="2114550" y="4480933"/>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pic>
        <p:nvPicPr>
          <p:cNvPr id="6146" name="Picture 2" descr="Graphical user interface, application, Teams&#10;&#10;Description automatically generated">
            <a:extLst>
              <a:ext uri="{FF2B5EF4-FFF2-40B4-BE49-F238E27FC236}">
                <a16:creationId xmlns:a16="http://schemas.microsoft.com/office/drawing/2014/main" id="{982D11FB-BEEA-904C-B424-5882CC54E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701" y="1498020"/>
            <a:ext cx="7570412" cy="26384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46052CD-16AA-B947-884D-13A2EE1A3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5662" y="4709533"/>
            <a:ext cx="7794451" cy="924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Shape 1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Rectangle 1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Google Shape;308;p32"/>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520"/>
              <a:buFont typeface="Gill Sans"/>
              <a:buNone/>
            </a:pPr>
            <a:r>
              <a:rPr lang="en-US" sz="2500" b="1" dirty="0">
                <a:solidFill>
                  <a:srgbClr val="FFFFFF"/>
                </a:solidFill>
                <a:latin typeface="Times New Roman" panose="02020603050405020304" pitchFamily="18" charset="0"/>
                <a:cs typeface="Times New Roman" panose="02020603050405020304" pitchFamily="18" charset="0"/>
              </a:rPr>
              <a:t>USE MATHEMATICAL AND STATISTICAL FUNCTIONS USING LIBRARIES</a:t>
            </a:r>
          </a:p>
        </p:txBody>
      </p:sp>
      <p:sp>
        <p:nvSpPr>
          <p:cNvPr id="309" name="Google Shape;309;p32"/>
          <p:cNvSpPr txBox="1">
            <a:spLocks noGrp="1"/>
          </p:cNvSpPr>
          <p:nvPr>
            <p:ph idx="1"/>
          </p:nvPr>
        </p:nvSpPr>
        <p:spPr>
          <a:xfrm>
            <a:off x="4134811" y="-442913"/>
            <a:ext cx="8181014" cy="2486027"/>
          </a:xfrm>
          <a:prstGeom prst="rect">
            <a:avLst/>
          </a:prstGeom>
        </p:spPr>
        <p:txBody>
          <a:bodyPr spcFirstLastPara="1" lIns="91425" tIns="45700" rIns="91425" bIns="45700" anchor="ctr" anchorCtr="0">
            <a:normAutofit/>
          </a:bodyPr>
          <a:lstStyle/>
          <a:p>
            <a:pPr marL="228600" lvl="0" indent="-114300">
              <a:buNone/>
            </a:pPr>
            <a:endParaRPr lang="en-US" sz="1700">
              <a:latin typeface="Times New Roman" panose="02020603050405020304" pitchFamily="18" charset="0"/>
              <a:cs typeface="Times New Roman" panose="02020603050405020304" pitchFamily="18" charset="0"/>
            </a:endParaRPr>
          </a:p>
          <a:p>
            <a:r>
              <a:rPr lang="en-US" sz="1700">
                <a:latin typeface="Times New Roman" panose="02020603050405020304" pitchFamily="18" charset="0"/>
                <a:cs typeface="Times New Roman" panose="02020603050405020304" pitchFamily="18" charset="0"/>
              </a:rPr>
              <a:t>It would be useful to generate summary statistics from numerical columns like ‘duration’. Let’s define a function that takes a data frame, a categorical column, and a numerical column. The mean and standard deviation of the numerical column for each category is stored in a data frame and the data frame is sorted in descending order according to the mean. This is useful if you want to quickly see if certain categories have higher or lower mean and/or standard deviation values for a particular numerical. Call function with categorical column ‘listed_in’ and numerical column ‘duration’.</a:t>
            </a:r>
            <a:endParaRPr lang="en-US" sz="1700" dirty="0">
              <a:latin typeface="Times New Roman" panose="02020603050405020304" pitchFamily="18" charset="0"/>
              <a:cs typeface="Times New Roman" panose="02020603050405020304" pitchFamily="18" charset="0"/>
            </a:endParaRPr>
          </a:p>
        </p:txBody>
      </p:sp>
      <p:pic>
        <p:nvPicPr>
          <p:cNvPr id="5122" name="Picture 2" descr="Graphical user interface&#10;&#10;Description automatically generated">
            <a:extLst>
              <a:ext uri="{FF2B5EF4-FFF2-40B4-BE49-F238E27FC236}">
                <a16:creationId xmlns:a16="http://schemas.microsoft.com/office/drawing/2014/main" id="{ED49C6E5-1554-2945-AD8E-D4FC4051D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695" y="1943100"/>
            <a:ext cx="7357584" cy="4362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26">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8">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30">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32">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34">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76DB91-63DA-442E-BCE5-45FB2330AFCB}"/>
              </a:ext>
            </a:extLst>
          </p:cNvPr>
          <p:cNvSpPr>
            <a:spLocks noGrp="1"/>
          </p:cNvSpPr>
          <p:nvPr>
            <p:ph type="ctrTitle"/>
          </p:nvPr>
        </p:nvSpPr>
        <p:spPr>
          <a:xfrm>
            <a:off x="1011948" y="857251"/>
            <a:ext cx="6219582" cy="3160113"/>
          </a:xfrm>
        </p:spPr>
        <p:txBody>
          <a:bodyPr anchor="b">
            <a:normAutofit/>
          </a:bodyPr>
          <a:lstStyle/>
          <a:p>
            <a:pPr algn="l"/>
            <a:r>
              <a:rPr lang="en-US" sz="4800" b="1">
                <a:solidFill>
                  <a:srgbClr val="FFFFFF"/>
                </a:solidFill>
                <a:latin typeface="Times New Roman" panose="02020603050405020304" pitchFamily="18" charset="0"/>
                <a:cs typeface="Times New Roman" panose="02020603050405020304" pitchFamily="18" charset="0"/>
              </a:rPr>
              <a:t>Thank You</a:t>
            </a:r>
          </a:p>
        </p:txBody>
      </p:sp>
      <p:sp>
        <p:nvSpPr>
          <p:cNvPr id="63" name="Rectangle 36">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BB5ABAAD-5EC3-4025-9BF5-70EA37B6B505}"/>
              </a:ext>
            </a:extLst>
          </p:cNvPr>
          <p:cNvSpPr>
            <a:spLocks noGrp="1"/>
          </p:cNvSpPr>
          <p:nvPr>
            <p:ph type="subTitle" idx="1"/>
          </p:nvPr>
        </p:nvSpPr>
        <p:spPr>
          <a:xfrm>
            <a:off x="1105661" y="4800600"/>
            <a:ext cx="5179879" cy="1200149"/>
          </a:xfrm>
        </p:spPr>
        <p:txBody>
          <a:bodyPr anchor="t">
            <a:normAutofit/>
          </a:bodyPr>
          <a:lstStyle/>
          <a:p>
            <a:pPr algn="l"/>
            <a:endParaRPr lang="en-US" dirty="0">
              <a:solidFill>
                <a:srgbClr val="FFFFFF"/>
              </a:solidFill>
            </a:endParaRPr>
          </a:p>
        </p:txBody>
      </p:sp>
    </p:spTree>
    <p:extLst>
      <p:ext uri="{BB962C8B-B14F-4D97-AF65-F5344CB8AC3E}">
        <p14:creationId xmlns:p14="http://schemas.microsoft.com/office/powerpoint/2010/main" val="11366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Google Shape;116;p4"/>
          <p:cNvSpPr txBox="1">
            <a:spLocks noGrp="1"/>
          </p:cNvSpPr>
          <p:nvPr>
            <p:ph type="title"/>
          </p:nvPr>
        </p:nvSpPr>
        <p:spPr>
          <a:xfrm>
            <a:off x="826396" y="586855"/>
            <a:ext cx="4230100"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4000" b="1" dirty="0">
                <a:solidFill>
                  <a:srgbClr val="FFFFFF"/>
                </a:solidFill>
                <a:latin typeface="Times New Roman" panose="02020603050405020304" pitchFamily="18" charset="0"/>
                <a:cs typeface="Times New Roman" panose="02020603050405020304" pitchFamily="18" charset="0"/>
              </a:rPr>
              <a:t>LOADING DATA IN TO DATAFRAMES </a:t>
            </a:r>
          </a:p>
        </p:txBody>
      </p:sp>
      <p:sp>
        <p:nvSpPr>
          <p:cNvPr id="117" name="Google Shape;117;p4"/>
          <p:cNvSpPr txBox="1">
            <a:spLocks noGrp="1"/>
          </p:cNvSpPr>
          <p:nvPr>
            <p:ph idx="1"/>
          </p:nvPr>
        </p:nvSpPr>
        <p:spPr>
          <a:xfrm>
            <a:off x="6503158" y="649480"/>
            <a:ext cx="4862447" cy="5546047"/>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2400"/>
              <a:buChar char="•"/>
            </a:pPr>
            <a:r>
              <a:rPr lang="en-US" sz="1600">
                <a:latin typeface="Times New Roman" panose="02020603050405020304" pitchFamily="18" charset="0"/>
                <a:cs typeface="Times New Roman" panose="02020603050405020304" pitchFamily="18" charset="0"/>
              </a:rPr>
              <a:t>First, I imported the twitter library and set the authorization tokens. The consumer key, consumer secret will be available on the Keys and Access Tokens tab on your Twitter app’s page. To get the access tokens, we need to click on the Create my access token button, which is on the same page. Enter the keys into the appropriate places in the following code:</a:t>
            </a:r>
          </a:p>
          <a:p>
            <a:pPr marL="228600" lvl="1" indent="0" rtl="0">
              <a:spcBef>
                <a:spcPts val="1000"/>
              </a:spcBef>
              <a:spcAft>
                <a:spcPts val="0"/>
              </a:spcAft>
              <a:buSzPts val="2000"/>
              <a:buNone/>
            </a:pPr>
            <a:r>
              <a:rPr lang="en-US" sz="1600">
                <a:latin typeface="Times New Roman" panose="02020603050405020304" pitchFamily="18" charset="0"/>
                <a:cs typeface="Times New Roman" panose="02020603050405020304" pitchFamily="18" charset="0"/>
              </a:rPr>
              <a:t>consumer_key = "hlJQDetGOgp2hkHqquIz9Q4id"</a:t>
            </a:r>
          </a:p>
          <a:p>
            <a:pPr marL="228600" lvl="1" indent="0" rtl="0">
              <a:spcBef>
                <a:spcPts val="1000"/>
              </a:spcBef>
              <a:spcAft>
                <a:spcPts val="0"/>
              </a:spcAft>
              <a:buSzPts val="2000"/>
              <a:buNone/>
            </a:pPr>
            <a:r>
              <a:rPr lang="en-US" sz="1600">
                <a:latin typeface="Times New Roman" panose="02020603050405020304" pitchFamily="18" charset="0"/>
                <a:cs typeface="Times New Roman" panose="02020603050405020304" pitchFamily="18" charset="0"/>
              </a:rPr>
              <a:t>consumer_secret = "goiuPBawHOYGMP8Z1LCXxAaFYTtsxkLxdczvrNqIhJ7u9Mg1zJ"</a:t>
            </a:r>
          </a:p>
          <a:p>
            <a:pPr marL="228600" lvl="1" indent="0" rtl="0">
              <a:spcBef>
                <a:spcPts val="1000"/>
              </a:spcBef>
              <a:spcAft>
                <a:spcPts val="0"/>
              </a:spcAft>
              <a:buSzPts val="2000"/>
              <a:buNone/>
            </a:pPr>
            <a:r>
              <a:rPr lang="en-US" sz="1600">
                <a:latin typeface="Times New Roman" panose="02020603050405020304" pitchFamily="18" charset="0"/>
                <a:cs typeface="Times New Roman" panose="02020603050405020304" pitchFamily="18" charset="0"/>
              </a:rPr>
              <a:t>access_token = "3718471092-xCxN8NGbZSi4ERojU9iwiU1pT9NnOPdrN6gQXNp"</a:t>
            </a:r>
          </a:p>
          <a:p>
            <a:pPr marL="228600" lvl="1" indent="0" rtl="0">
              <a:spcBef>
                <a:spcPts val="1000"/>
              </a:spcBef>
              <a:spcAft>
                <a:spcPts val="0"/>
              </a:spcAft>
              <a:buSzPts val="2000"/>
              <a:buNone/>
            </a:pPr>
            <a:r>
              <a:rPr lang="en-US" sz="1600">
                <a:latin typeface="Times New Roman" panose="02020603050405020304" pitchFamily="18" charset="0"/>
                <a:cs typeface="Times New Roman" panose="02020603050405020304" pitchFamily="18" charset="0"/>
              </a:rPr>
              <a:t>access_token_secret = "qhbbArLOc1iIAEXZGjcaYKuqxBXl5dRQJUQeStM37xGlL"</a:t>
            </a:r>
          </a:p>
          <a:p>
            <a:pPr marL="228600" lvl="1" indent="0" rtl="0">
              <a:spcBef>
                <a:spcPts val="1000"/>
              </a:spcBef>
              <a:spcAft>
                <a:spcPts val="0"/>
              </a:spcAft>
              <a:buSzPts val="2000"/>
              <a:buNone/>
            </a:pPr>
            <a:r>
              <a:rPr lang="en-US" sz="1600">
                <a:latin typeface="Times New Roman" panose="02020603050405020304" pitchFamily="18" charset="0"/>
                <a:cs typeface="Times New Roman" panose="02020603050405020304" pitchFamily="18" charset="0"/>
              </a:rPr>
              <a:t>authorization = twitter.OAuth(access_token, access_token_secret, consumer_key, consumer_secret)</a:t>
            </a:r>
          </a:p>
          <a:p>
            <a:pPr marL="228600" lvl="0" indent="-114300" rtl="0">
              <a:spcBef>
                <a:spcPts val="1000"/>
              </a:spcBef>
              <a:spcAft>
                <a:spcPts val="0"/>
              </a:spcAft>
              <a:buSzPts val="1800"/>
              <a:buNone/>
            </a:pPr>
            <a:endParaRPr lang="en-US"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1" name="Rectangle 10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reeform: Shape 10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1" name="Rectangle 11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Google Shape;122;p5"/>
          <p:cNvSpPr txBox="1">
            <a:spLocks noGrp="1"/>
          </p:cNvSpPr>
          <p:nvPr>
            <p:ph idx="1"/>
          </p:nvPr>
        </p:nvSpPr>
        <p:spPr>
          <a:xfrm>
            <a:off x="4037826" y="649480"/>
            <a:ext cx="7977961" cy="5546047"/>
          </a:xfrm>
          <a:prstGeom prst="rect">
            <a:avLst/>
          </a:prstGeom>
        </p:spPr>
        <p:txBody>
          <a:bodyPr spcFirstLastPara="1" lIns="91425" tIns="45700" rIns="91425" bIns="45700" anchor="ctr" anchorCtr="0">
            <a:noAutofit/>
          </a:bodyPr>
          <a:lstStyle/>
          <a:p>
            <a:pPr marL="228600" lvl="0" indent="-228600" rtl="0">
              <a:spcBef>
                <a:spcPts val="0"/>
              </a:spcBef>
              <a:spcAft>
                <a:spcPts val="0"/>
              </a:spcAft>
              <a:buSzPts val="1480"/>
              <a:buChar char="•"/>
            </a:pPr>
            <a:r>
              <a:rPr lang="en-US" sz="1600" dirty="0">
                <a:latin typeface="Times New Roman" panose="02020603050405020304" pitchFamily="18" charset="0"/>
                <a:cs typeface="Times New Roman" panose="02020603050405020304" pitchFamily="18" charset="0"/>
              </a:rPr>
              <a:t>We are going to get our tweets from Twitter’s </a:t>
            </a:r>
            <a:r>
              <a:rPr lang="en-US" sz="1600" b="1" i="1" dirty="0">
                <a:latin typeface="Times New Roman" panose="02020603050405020304" pitchFamily="18" charset="0"/>
                <a:cs typeface="Times New Roman" panose="02020603050405020304" pitchFamily="18" charset="0"/>
              </a:rPr>
              <a:t>search</a:t>
            </a:r>
            <a:r>
              <a:rPr lang="en-US" sz="1600" dirty="0">
                <a:latin typeface="Times New Roman" panose="02020603050405020304" pitchFamily="18" charset="0"/>
                <a:cs typeface="Times New Roman" panose="02020603050405020304" pitchFamily="18" charset="0"/>
              </a:rPr>
              <a:t> function. We will create a reader that connects to </a:t>
            </a:r>
            <a:r>
              <a:rPr lang="en-US" sz="1600" i="1" dirty="0">
                <a:latin typeface="Times New Roman" panose="02020603050405020304" pitchFamily="18" charset="0"/>
                <a:cs typeface="Times New Roman" panose="02020603050405020304" pitchFamily="18" charset="0"/>
              </a:rPr>
              <a:t>twitter</a:t>
            </a:r>
            <a:r>
              <a:rPr lang="en-US" sz="1600" dirty="0">
                <a:latin typeface="Times New Roman" panose="02020603050405020304" pitchFamily="18" charset="0"/>
                <a:cs typeface="Times New Roman" panose="02020603050405020304" pitchFamily="18" charset="0"/>
              </a:rPr>
              <a:t> using our authorization, and then use that reader to perform searches. In the Notebook, we set the filename where the tweets will be stored:</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import </a:t>
            </a:r>
            <a:r>
              <a:rPr lang="en-US" sz="1600" dirty="0" err="1">
                <a:latin typeface="Times New Roman" panose="02020603050405020304" pitchFamily="18" charset="0"/>
                <a:cs typeface="Times New Roman" panose="02020603050405020304" pitchFamily="18" charset="0"/>
              </a:rPr>
              <a:t>os</a:t>
            </a:r>
            <a:endParaRPr lang="en-US" sz="1600" dirty="0">
              <a:latin typeface="Times New Roman" panose="02020603050405020304" pitchFamily="18" charset="0"/>
              <a:cs typeface="Times New Roman" panose="02020603050405020304" pitchFamily="18" charset="0"/>
            </a:endParaRPr>
          </a:p>
          <a:p>
            <a:pPr marL="228600" lvl="1" indent="0" rtl="0">
              <a:spcBef>
                <a:spcPts val="1000"/>
              </a:spcBef>
              <a:spcAft>
                <a:spcPts val="0"/>
              </a:spcAft>
              <a:buSzPts val="1480"/>
              <a:buNone/>
            </a:pPr>
            <a:r>
              <a:rPr lang="en-US" sz="1600" dirty="0" err="1">
                <a:latin typeface="Times New Roman" panose="02020603050405020304" pitchFamily="18" charset="0"/>
                <a:cs typeface="Times New Roman" panose="02020603050405020304" pitchFamily="18" charset="0"/>
              </a:rPr>
              <a:t>output_filename</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os.path.join</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os.path.expanduser</a:t>
            </a:r>
            <a:r>
              <a:rPr lang="en-US" sz="1600" dirty="0">
                <a:latin typeface="Times New Roman" panose="02020603050405020304" pitchFamily="18" charset="0"/>
                <a:cs typeface="Times New Roman" panose="02020603050405020304" pitchFamily="18" charset="0"/>
              </a:rPr>
              <a:t>("~"),   "Data", "twitter", "</a:t>
            </a:r>
            <a:r>
              <a:rPr lang="en-US" sz="1600" dirty="0" err="1">
                <a:latin typeface="Times New Roman" panose="02020603050405020304" pitchFamily="18" charset="0"/>
                <a:cs typeface="Times New Roman" panose="02020603050405020304" pitchFamily="18" charset="0"/>
              </a:rPr>
              <a:t>python_tweets.json</a:t>
            </a:r>
            <a:r>
              <a:rPr lang="en-US" sz="1600" dirty="0">
                <a:latin typeface="Times New Roman" panose="02020603050405020304" pitchFamily="18" charset="0"/>
                <a:cs typeface="Times New Roman" panose="02020603050405020304" pitchFamily="18" charset="0"/>
              </a:rPr>
              <a:t>")</a:t>
            </a:r>
          </a:p>
          <a:p>
            <a:pPr marL="228600" lvl="0" indent="-228600" rtl="0">
              <a:spcBef>
                <a:spcPts val="1000"/>
              </a:spcBef>
              <a:spcAft>
                <a:spcPts val="0"/>
              </a:spcAft>
              <a:buSzPts val="1480"/>
              <a:buChar char="•"/>
            </a:pPr>
            <a:r>
              <a:rPr lang="en-US" sz="1600" dirty="0">
                <a:latin typeface="Times New Roman" panose="02020603050405020304" pitchFamily="18" charset="0"/>
                <a:cs typeface="Times New Roman" panose="02020603050405020304" pitchFamily="18" charset="0"/>
              </a:rPr>
              <a:t>We also need the </a:t>
            </a:r>
            <a:r>
              <a:rPr lang="en-US" sz="1600" i="1" dirty="0">
                <a:latin typeface="Times New Roman" panose="02020603050405020304" pitchFamily="18" charset="0"/>
                <a:cs typeface="Times New Roman" panose="02020603050405020304" pitchFamily="18" charset="0"/>
              </a:rPr>
              <a:t>json</a:t>
            </a:r>
            <a:r>
              <a:rPr lang="en-US" sz="1600" dirty="0">
                <a:latin typeface="Times New Roman" panose="02020603050405020304" pitchFamily="18" charset="0"/>
                <a:cs typeface="Times New Roman" panose="02020603050405020304" pitchFamily="18" charset="0"/>
              </a:rPr>
              <a:t> library for saving our tweets:</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import json</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Next, create an object that can read from Twitter. We create this object with our authorization object that we set up earlier:</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t = </a:t>
            </a:r>
            <a:r>
              <a:rPr lang="en-US" sz="1600" dirty="0" err="1">
                <a:latin typeface="Times New Roman" panose="02020603050405020304" pitchFamily="18" charset="0"/>
                <a:cs typeface="Times New Roman" panose="02020603050405020304" pitchFamily="18" charset="0"/>
              </a:rPr>
              <a:t>twitter.Twitter</a:t>
            </a:r>
            <a:r>
              <a:rPr lang="en-US" sz="1600" dirty="0">
                <a:latin typeface="Times New Roman" panose="02020603050405020304" pitchFamily="18" charset="0"/>
                <a:cs typeface="Times New Roman" panose="02020603050405020304" pitchFamily="18" charset="0"/>
              </a:rPr>
              <a:t>(auth=authorization)</a:t>
            </a:r>
          </a:p>
          <a:p>
            <a:pPr marL="228600" lvl="0" indent="-228600" rtl="0">
              <a:spcBef>
                <a:spcPts val="1000"/>
              </a:spcBef>
              <a:spcAft>
                <a:spcPts val="0"/>
              </a:spcAft>
              <a:buSzPts val="1480"/>
              <a:buChar char="•"/>
            </a:pPr>
            <a:r>
              <a:rPr lang="en-US" sz="1600" dirty="0">
                <a:latin typeface="Times New Roman" panose="02020603050405020304" pitchFamily="18" charset="0"/>
                <a:cs typeface="Times New Roman" panose="02020603050405020304" pitchFamily="18" charset="0"/>
              </a:rPr>
              <a:t>We then open our output file for writing. We open it for appending—this allows us to rerun the script to obtain more tweets. We then use our Twitter connection to perform a search for the word Python. We only want the statuses that are returned for our dataset. This code takes the tweet, uses the </a:t>
            </a:r>
            <a:r>
              <a:rPr lang="en-US" sz="1600" i="1" dirty="0">
                <a:latin typeface="Times New Roman" panose="02020603050405020304" pitchFamily="18" charset="0"/>
                <a:cs typeface="Times New Roman" panose="02020603050405020304" pitchFamily="18" charset="0"/>
              </a:rPr>
              <a:t>json</a:t>
            </a:r>
            <a:r>
              <a:rPr lang="en-US" sz="1600" dirty="0">
                <a:latin typeface="Times New Roman" panose="02020603050405020304" pitchFamily="18" charset="0"/>
                <a:cs typeface="Times New Roman" panose="02020603050405020304" pitchFamily="18" charset="0"/>
              </a:rPr>
              <a:t> library to create a string representation using the </a:t>
            </a:r>
            <a:r>
              <a:rPr lang="en-US" sz="1600" i="1" dirty="0">
                <a:latin typeface="Times New Roman" panose="02020603050405020304" pitchFamily="18" charset="0"/>
                <a:cs typeface="Times New Roman" panose="02020603050405020304" pitchFamily="18" charset="0"/>
              </a:rPr>
              <a:t>dumps</a:t>
            </a:r>
            <a:r>
              <a:rPr lang="en-US" sz="1600" dirty="0">
                <a:latin typeface="Times New Roman" panose="02020603050405020304" pitchFamily="18" charset="0"/>
                <a:cs typeface="Times New Roman" panose="02020603050405020304" pitchFamily="18" charset="0"/>
              </a:rPr>
              <a:t> function, and then writes it to the file. It then creates a blank line under the tweet so that we can easily distinguish where one tweet starts and ends in our file:</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with open(</a:t>
            </a:r>
            <a:r>
              <a:rPr lang="en-US" sz="1600" dirty="0" err="1">
                <a:latin typeface="Times New Roman" panose="02020603050405020304" pitchFamily="18" charset="0"/>
                <a:cs typeface="Times New Roman" panose="02020603050405020304" pitchFamily="18" charset="0"/>
              </a:rPr>
              <a:t>output_filename</a:t>
            </a:r>
            <a:r>
              <a:rPr lang="en-US" sz="1600" dirty="0">
                <a:latin typeface="Times New Roman" panose="02020603050405020304" pitchFamily="18" charset="0"/>
                <a:cs typeface="Times New Roman" panose="02020603050405020304" pitchFamily="18" charset="0"/>
              </a:rPr>
              <a:t>, 'a') as </a:t>
            </a:r>
            <a:r>
              <a:rPr lang="en-US" sz="1600" dirty="0" err="1">
                <a:latin typeface="Times New Roman" panose="02020603050405020304" pitchFamily="18" charset="0"/>
                <a:cs typeface="Times New Roman" panose="02020603050405020304" pitchFamily="18" charset="0"/>
              </a:rPr>
              <a:t>output_file</a:t>
            </a:r>
            <a:r>
              <a:rPr lang="en-US" sz="1600" dirty="0">
                <a:latin typeface="Times New Roman" panose="02020603050405020304" pitchFamily="18" charset="0"/>
                <a:cs typeface="Times New Roman" panose="02020603050405020304" pitchFamily="18" charset="0"/>
              </a:rPr>
              <a:t>:</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search_results</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t.search.tweets</a:t>
            </a:r>
            <a:r>
              <a:rPr lang="en-US" sz="1600" dirty="0">
                <a:latin typeface="Times New Roman" panose="02020603050405020304" pitchFamily="18" charset="0"/>
                <a:cs typeface="Times New Roman" panose="02020603050405020304" pitchFamily="18" charset="0"/>
              </a:rPr>
              <a:t>(q="python", count=100)['statuses']</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   for tweet in </a:t>
            </a:r>
            <a:r>
              <a:rPr lang="en-US" sz="1600" dirty="0" err="1">
                <a:latin typeface="Times New Roman" panose="02020603050405020304" pitchFamily="18" charset="0"/>
                <a:cs typeface="Times New Roman" panose="02020603050405020304" pitchFamily="18" charset="0"/>
              </a:rPr>
              <a:t>search_results</a:t>
            </a:r>
            <a:r>
              <a:rPr lang="en-US" sz="1600" dirty="0">
                <a:latin typeface="Times New Roman" panose="02020603050405020304" pitchFamily="18" charset="0"/>
                <a:cs typeface="Times New Roman" panose="02020603050405020304" pitchFamily="18" charset="0"/>
              </a:rPr>
              <a:t>:</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       if 'text' in tweet:</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output_file.write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json.dumps</a:t>
            </a:r>
            <a:r>
              <a:rPr lang="en-US" sz="1600" dirty="0">
                <a:latin typeface="Times New Roman" panose="02020603050405020304" pitchFamily="18" charset="0"/>
                <a:cs typeface="Times New Roman" panose="02020603050405020304" pitchFamily="18" charset="0"/>
              </a:rPr>
              <a:t>(tweet))</a:t>
            </a:r>
          </a:p>
          <a:p>
            <a:pPr marL="228600" lvl="1" indent="0" rtl="0">
              <a:spcBef>
                <a:spcPts val="1000"/>
              </a:spcBef>
              <a:spcAft>
                <a:spcPts val="0"/>
              </a:spcAft>
              <a:buSzPts val="1480"/>
              <a:buNone/>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output_file.write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nn</a:t>
            </a:r>
            <a:r>
              <a:rPr lang="en-US" sz="16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0" name="Rectangle 14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reeform: Shape 15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0" name="Rectangle 15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Google Shape;127;p6"/>
          <p:cNvSpPr txBox="1">
            <a:spLocks noGrp="1"/>
          </p:cNvSpPr>
          <p:nvPr>
            <p:ph type="title"/>
          </p:nvPr>
        </p:nvSpPr>
        <p:spPr>
          <a:xfrm>
            <a:off x="418225" y="1365448"/>
            <a:ext cx="3201366" cy="3387497"/>
          </a:xfrm>
          <a:prstGeom prst="rect">
            <a:avLst/>
          </a:prstGeom>
        </p:spPr>
        <p:txBody>
          <a:bodyPr spcFirstLastPara="1" lIns="182875" tIns="182875" rIns="182875" bIns="182875" anchor="b" anchorCtr="0">
            <a:normAutofit/>
          </a:bodyPr>
          <a:lstStyle/>
          <a:p>
            <a:pPr lvl="0">
              <a:spcBef>
                <a:spcPts val="0"/>
              </a:spcBef>
              <a:buClr>
                <a:srgbClr val="262626"/>
              </a:buClr>
              <a:buSzPts val="2800"/>
            </a:pPr>
            <a:r>
              <a:rPr lang="en-US" sz="3700" b="1" dirty="0">
                <a:solidFill>
                  <a:srgbClr val="FFFFFF"/>
                </a:solidFill>
                <a:latin typeface="Times New Roman" panose="02020603050405020304" pitchFamily="18" charset="0"/>
                <a:cs typeface="Times New Roman" panose="02020603050405020304" pitchFamily="18" charset="0"/>
              </a:rPr>
              <a:t>CHECK THE DATA TYPES OF YOUR DATA COLUMNS </a:t>
            </a:r>
          </a:p>
        </p:txBody>
      </p:sp>
      <p:sp>
        <p:nvSpPr>
          <p:cNvPr id="128" name="Google Shape;128;p6"/>
          <p:cNvSpPr txBox="1">
            <a:spLocks noGrp="1"/>
          </p:cNvSpPr>
          <p:nvPr>
            <p:ph idx="1"/>
          </p:nvPr>
        </p:nvSpPr>
        <p:spPr>
          <a:xfrm>
            <a:off x="4810259" y="649480"/>
            <a:ext cx="6555347" cy="5546047"/>
          </a:xfrm>
          <a:prstGeom prst="rect">
            <a:avLst/>
          </a:prstGeom>
        </p:spPr>
        <p:txBody>
          <a:bodyPr spcFirstLastPara="1" lIns="91425" tIns="45700" rIns="91425" bIns="45700" anchor="ctr" anchorCtr="0">
            <a:normAutofit/>
          </a:bodyPr>
          <a:lstStyle/>
          <a:p>
            <a:pPr marL="228600" lvl="0" indent="-228600" rtl="0">
              <a:spcBef>
                <a:spcPts val="0"/>
              </a:spcBef>
              <a:spcAft>
                <a:spcPts val="0"/>
              </a:spcAft>
              <a:buSzPts val="2805"/>
              <a:buChar char="•"/>
            </a:pPr>
            <a:r>
              <a:rPr lang="en-US" sz="2000">
                <a:latin typeface="Times New Roman" panose="02020603050405020304" pitchFamily="18" charset="0"/>
                <a:cs typeface="Times New Roman" panose="02020603050405020304" pitchFamily="18" charset="0"/>
              </a:rPr>
              <a:t>All Twitter APIs that return Tweets provide that data encoded using </a:t>
            </a:r>
            <a:r>
              <a:rPr lang="en-US" sz="2000" b="1">
                <a:latin typeface="Times New Roman" panose="02020603050405020304" pitchFamily="18" charset="0"/>
                <a:cs typeface="Times New Roman" panose="02020603050405020304" pitchFamily="18" charset="0"/>
              </a:rPr>
              <a:t>JavaScript Object Notation (JSON</a:t>
            </a:r>
            <a:r>
              <a:rPr lang="en-US" sz="2000">
                <a:latin typeface="Times New Roman" panose="02020603050405020304" pitchFamily="18" charset="0"/>
                <a:cs typeface="Times New Roman" panose="02020603050405020304" pitchFamily="18" charset="0"/>
              </a:rPr>
              <a:t>). JSON is based on key-value pairs, with named attributes and associated values. These attributes, and their state are used to describe objects.  At Twitter we serve many objects as JSON, including Tweets and Users.</a:t>
            </a:r>
          </a:p>
          <a:p>
            <a:pPr marL="0" lvl="0" indent="0" rtl="0">
              <a:spcBef>
                <a:spcPts val="1000"/>
              </a:spcBef>
              <a:spcAft>
                <a:spcPts val="0"/>
              </a:spcAft>
              <a:buSzPts val="2805"/>
              <a:buNone/>
            </a:pPr>
            <a:endParaRPr lang="en-US" sz="2000">
              <a:latin typeface="Times New Roman" panose="02020603050405020304" pitchFamily="18" charset="0"/>
              <a:cs typeface="Times New Roman" panose="02020603050405020304" pitchFamily="18" charset="0"/>
            </a:endParaRPr>
          </a:p>
          <a:p>
            <a:pPr marL="228600" lvl="0" indent="-228600" rtl="0">
              <a:spcBef>
                <a:spcPts val="1000"/>
              </a:spcBef>
              <a:spcAft>
                <a:spcPts val="0"/>
              </a:spcAft>
              <a:buSzPts val="2805"/>
              <a:buChar char="•"/>
            </a:pPr>
            <a:r>
              <a:rPr lang="en-US" sz="2000">
                <a:latin typeface="Times New Roman" panose="02020603050405020304" pitchFamily="18" charset="0"/>
                <a:cs typeface="Times New Roman" panose="02020603050405020304" pitchFamily="18" charset="0"/>
              </a:rPr>
              <a:t>Next, we will loop through each of the tweet ids, and ask twitter to recover the original tweet. A good feature of twitter's API is that we can ask for 10,000 tweets at a time, drastically reducing the number of API calls. Interestingly, from twitter's point of view, it is the same number of calls to get one tweet or 10,000 tweets, as long as it is a single request.</a:t>
            </a:r>
          </a:p>
          <a:p>
            <a:pPr marL="0" lvl="0" indent="0" rtl="0">
              <a:spcBef>
                <a:spcPts val="1000"/>
              </a:spcBef>
              <a:spcAft>
                <a:spcPts val="0"/>
              </a:spcAft>
              <a:buSzPts val="1530"/>
              <a:buNone/>
            </a:pPr>
            <a:endParaRPr 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7" name="Rectangle 8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Freeform: Shape 9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7" name="Rectangle 9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oogle Shape;133;p7" descr="Graphical user interface, text, application, email&#10;&#10;Description automatically generated">
            <a:extLst>
              <a:ext uri="{FF2B5EF4-FFF2-40B4-BE49-F238E27FC236}">
                <a16:creationId xmlns:a16="http://schemas.microsoft.com/office/drawing/2014/main" id="{15A27762-5706-4D48-820E-26F8D64EEA78}"/>
              </a:ext>
            </a:extLst>
          </p:cNvPr>
          <p:cNvPicPr preferRelativeResize="0">
            <a:picLocks noGrp="1"/>
          </p:cNvPicPr>
          <p:nvPr>
            <p:ph idx="1"/>
          </p:nvPr>
        </p:nvPicPr>
        <p:blipFill rotWithShape="1">
          <a:blip r:embed="rId3"/>
          <a:stretch/>
        </p:blipFill>
        <p:spPr>
          <a:xfrm>
            <a:off x="4810124" y="728662"/>
            <a:ext cx="7091363" cy="510063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6" name="Rectangle 14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Shape 15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6" name="Rectangle 15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Google Shape;138;p8"/>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3100" b="1" dirty="0">
                <a:solidFill>
                  <a:srgbClr val="FFFFFF"/>
                </a:solidFill>
                <a:latin typeface="Times New Roman" panose="02020603050405020304" pitchFamily="18" charset="0"/>
                <a:cs typeface="Times New Roman" panose="02020603050405020304" pitchFamily="18" charset="0"/>
              </a:rPr>
              <a:t>LOADING AND CLASSIFYING THE DATASET </a:t>
            </a:r>
          </a:p>
        </p:txBody>
      </p:sp>
      <p:sp>
        <p:nvSpPr>
          <p:cNvPr id="139" name="Google Shape;139;p8"/>
          <p:cNvSpPr txBox="1">
            <a:spLocks noGrp="1"/>
          </p:cNvSpPr>
          <p:nvPr>
            <p:ph idx="1"/>
          </p:nvPr>
        </p:nvSpPr>
        <p:spPr>
          <a:xfrm>
            <a:off x="4134810" y="649480"/>
            <a:ext cx="7809539" cy="5794183"/>
          </a:xfrm>
          <a:prstGeom prst="rect">
            <a:avLst/>
          </a:prstGeom>
        </p:spPr>
        <p:txBody>
          <a:bodyPr spcFirstLastPara="1" lIns="91425" tIns="45700" rIns="91425" bIns="45700" anchor="ctr" anchorCtr="0">
            <a:noAutofit/>
          </a:bodyPr>
          <a:lstStyle/>
          <a:p>
            <a:pPr marL="228600" lvl="0" indent="-228600" rtl="0">
              <a:spcBef>
                <a:spcPts val="0"/>
              </a:spcBef>
              <a:spcAft>
                <a:spcPts val="0"/>
              </a:spcAft>
              <a:buSzPts val="2220"/>
              <a:buChar char="•"/>
            </a:pPr>
            <a:r>
              <a:rPr lang="en-US" sz="2100" dirty="0">
                <a:latin typeface="Times New Roman" panose="02020603050405020304" pitchFamily="18" charset="0"/>
                <a:cs typeface="Times New Roman" panose="02020603050405020304" pitchFamily="18" charset="0"/>
              </a:rPr>
              <a:t>After we have collected a set of tweets (our dataset), we need labels to perform classification. We are going to label the dataset by setting up a form in an </a:t>
            </a:r>
            <a:r>
              <a:rPr lang="en-US" sz="2100" dirty="0" err="1">
                <a:latin typeface="Times New Roman" panose="02020603050405020304" pitchFamily="18" charset="0"/>
                <a:cs typeface="Times New Roman" panose="02020603050405020304" pitchFamily="18" charset="0"/>
              </a:rPr>
              <a:t>IPython</a:t>
            </a:r>
            <a:r>
              <a:rPr lang="en-US" sz="2100" dirty="0">
                <a:latin typeface="Times New Roman" panose="02020603050405020304" pitchFamily="18" charset="0"/>
                <a:cs typeface="Times New Roman" panose="02020603050405020304" pitchFamily="18" charset="0"/>
              </a:rPr>
              <a:t> Notebook to allow us to enter the labels.</a:t>
            </a:r>
          </a:p>
          <a:p>
            <a:pPr marL="228600" lvl="0" indent="-228600" rtl="0">
              <a:spcBef>
                <a:spcPts val="1000"/>
              </a:spcBef>
              <a:spcAft>
                <a:spcPts val="0"/>
              </a:spcAft>
              <a:buSzPts val="2220"/>
              <a:buChar char="•"/>
            </a:pPr>
            <a:r>
              <a:rPr lang="en-US" sz="2100" dirty="0">
                <a:latin typeface="Times New Roman" panose="02020603050405020304" pitchFamily="18" charset="0"/>
                <a:cs typeface="Times New Roman" panose="02020603050405020304" pitchFamily="18" charset="0"/>
              </a:rPr>
              <a:t>The dataset we have stored is nearly in a JSON format. JSON is a format for data that doesn’t impose much structure and is directly readable in JavaScript (hence the name, JavaScript Object Notation). JSON defines basic objects such as numbers, strings, lists and dictionaries, making it a good format for storing datasets if they contain data that isn’t numerical. If your dataset is fully numerical, you would save space and time using a matrix-based format like in NumPy.</a:t>
            </a:r>
          </a:p>
          <a:p>
            <a:pPr marL="228600" lvl="0" indent="-228600" rtl="0">
              <a:spcBef>
                <a:spcPts val="1000"/>
              </a:spcBef>
              <a:spcAft>
                <a:spcPts val="0"/>
              </a:spcAft>
              <a:buSzPts val="2220"/>
              <a:buChar char="•"/>
            </a:pPr>
            <a:r>
              <a:rPr lang="en-US" sz="2100" dirty="0">
                <a:latin typeface="Times New Roman" panose="02020603050405020304" pitchFamily="18" charset="0"/>
                <a:cs typeface="Times New Roman" panose="02020603050405020304" pitchFamily="18" charset="0"/>
              </a:rPr>
              <a:t>A key difference between our dataset and real JSON is that we included newlines between tweets. The reason for this was to allow us to easily append new tweets (the actual JSON format doesn’t allow this easily). Our format is a JSON representation of a tweet, followed by a newline, followed by the next tweet, and so on.</a:t>
            </a:r>
          </a:p>
          <a:p>
            <a:pPr marL="228600" lvl="0" indent="-228600" rtl="0">
              <a:spcBef>
                <a:spcPts val="1000"/>
              </a:spcBef>
              <a:spcAft>
                <a:spcPts val="0"/>
              </a:spcAft>
              <a:buSzPts val="2220"/>
              <a:buChar char="•"/>
            </a:pPr>
            <a:r>
              <a:rPr lang="en-US" sz="2100" dirty="0">
                <a:latin typeface="Times New Roman" panose="02020603050405020304" pitchFamily="18" charset="0"/>
                <a:cs typeface="Times New Roman" panose="02020603050405020304" pitchFamily="18" charset="0"/>
              </a:rPr>
              <a:t>To parse it, we can use the json library but we will have to first </a:t>
            </a:r>
            <a:r>
              <a:rPr lang="en-US" sz="2100" b="1" dirty="0">
                <a:latin typeface="Times New Roman" panose="02020603050405020304" pitchFamily="18" charset="0"/>
                <a:cs typeface="Times New Roman" panose="02020603050405020304" pitchFamily="18" charset="0"/>
              </a:rPr>
              <a:t>split</a:t>
            </a:r>
            <a:r>
              <a:rPr lang="en-US" sz="2100" dirty="0">
                <a:latin typeface="Times New Roman" panose="02020603050405020304" pitchFamily="18" charset="0"/>
                <a:cs typeface="Times New Roman" panose="02020603050405020304" pitchFamily="18" charset="0"/>
              </a:rPr>
              <a:t> (/n) the file by newlines to get the actual tweet objects themselves.</a:t>
            </a:r>
          </a:p>
          <a:p>
            <a:pPr marL="228600" lvl="0" indent="-122872" rtl="0">
              <a:spcBef>
                <a:spcPts val="1000"/>
              </a:spcBef>
              <a:spcAft>
                <a:spcPts val="0"/>
              </a:spcAft>
              <a:buSzPts val="1665"/>
              <a:buNone/>
            </a:pP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Shape 8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Rectangle 9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Google Shape;138;p8"/>
          <p:cNvSpPr txBox="1">
            <a:spLocks noGrp="1"/>
          </p:cNvSpPr>
          <p:nvPr>
            <p:ph type="title"/>
          </p:nvPr>
        </p:nvSpPr>
        <p:spPr>
          <a:xfrm>
            <a:off x="466722" y="586855"/>
            <a:ext cx="3201366" cy="3387497"/>
          </a:xfrm>
          <a:prstGeom prst="rect">
            <a:avLst/>
          </a:prstGeom>
        </p:spPr>
        <p:txBody>
          <a:bodyPr spcFirstLastPara="1" lIns="182875" tIns="182875" rIns="182875" bIns="182875" anchor="b" anchorCtr="0">
            <a:normAutofit/>
          </a:bodyPr>
          <a:lstStyle/>
          <a:p>
            <a:pPr marL="0" lvl="0" indent="0" rtl="0">
              <a:spcBef>
                <a:spcPts val="0"/>
              </a:spcBef>
              <a:spcAft>
                <a:spcPts val="0"/>
              </a:spcAft>
              <a:buClr>
                <a:srgbClr val="262626"/>
              </a:buClr>
              <a:buSzPts val="2800"/>
              <a:buFont typeface="Gill Sans"/>
              <a:buNone/>
            </a:pPr>
            <a:r>
              <a:rPr lang="en-US" sz="3100" b="1" dirty="0">
                <a:solidFill>
                  <a:srgbClr val="FFFFFF"/>
                </a:solidFill>
                <a:latin typeface="Times New Roman" panose="02020603050405020304" pitchFamily="18" charset="0"/>
                <a:cs typeface="Times New Roman" panose="02020603050405020304" pitchFamily="18" charset="0"/>
              </a:rPr>
              <a:t>Json file</a:t>
            </a:r>
          </a:p>
        </p:txBody>
      </p:sp>
      <p:sp>
        <p:nvSpPr>
          <p:cNvPr id="139" name="Google Shape;139;p8"/>
          <p:cNvSpPr txBox="1">
            <a:spLocks noGrp="1"/>
          </p:cNvSpPr>
          <p:nvPr>
            <p:ph idx="1"/>
          </p:nvPr>
        </p:nvSpPr>
        <p:spPr>
          <a:xfrm>
            <a:off x="4037826" y="10139"/>
            <a:ext cx="7849373" cy="1932962"/>
          </a:xfrm>
          <a:prstGeom prst="rect">
            <a:avLst/>
          </a:prstGeom>
        </p:spPr>
        <p:txBody>
          <a:bodyPr spcFirstLastPara="1" lIns="91425" tIns="45700" rIns="91425" bIns="45700" anchor="ctr" anchorCtr="0">
            <a:normAutofit/>
          </a:bodyPr>
          <a:lstStyle/>
          <a:p>
            <a:pPr lvl="0" indent="-76200">
              <a:buSzPts val="2400"/>
              <a:buNone/>
            </a:pPr>
            <a:endParaRPr lang="en-US" sz="1800" dirty="0">
              <a:latin typeface="Gill Sans" panose="020B0604020202020204" charset="0"/>
              <a:cs typeface="Calibri" panose="020F0502020204030204" pitchFamily="34" charset="0"/>
            </a:endParaRPr>
          </a:p>
          <a:p>
            <a:pPr marL="495300">
              <a:buSzPts val="2400"/>
            </a:pPr>
            <a:r>
              <a:rPr lang="en-US" sz="1800" dirty="0">
                <a:latin typeface="Times New Roman" panose="02020603050405020304" pitchFamily="18" charset="0"/>
                <a:cs typeface="Times New Roman" panose="02020603050405020304" pitchFamily="18" charset="0"/>
              </a:rPr>
              <a:t>I set up a new </a:t>
            </a:r>
            <a:r>
              <a:rPr lang="en-US" sz="1800" dirty="0" err="1">
                <a:latin typeface="Times New Roman" panose="02020603050405020304" pitchFamily="18" charset="0"/>
                <a:cs typeface="Times New Roman" panose="02020603050405020304" pitchFamily="18" charset="0"/>
              </a:rPr>
              <a:t>IPython</a:t>
            </a:r>
            <a:r>
              <a:rPr lang="en-US" sz="1800" dirty="0">
                <a:latin typeface="Times New Roman" panose="02020603050405020304" pitchFamily="18" charset="0"/>
                <a:cs typeface="Times New Roman" panose="02020603050405020304" pitchFamily="18" charset="0"/>
              </a:rPr>
              <a:t> Notebook (I called it as </a:t>
            </a:r>
            <a:r>
              <a:rPr lang="en-US" sz="1800" dirty="0" err="1">
                <a:latin typeface="Times New Roman" panose="02020603050405020304" pitchFamily="18" charset="0"/>
                <a:cs typeface="Times New Roman" panose="02020603050405020304" pitchFamily="18" charset="0"/>
              </a:rPr>
              <a:t>python_tweets.json</a:t>
            </a:r>
            <a:r>
              <a:rPr lang="en-US" sz="1800" dirty="0">
                <a:latin typeface="Times New Roman" panose="02020603050405020304" pitchFamily="18" charset="0"/>
                <a:cs typeface="Times New Roman" panose="02020603050405020304" pitchFamily="18" charset="0"/>
              </a:rPr>
              <a:t>) and entered the dataset’s filename. This is the same filename in which we saved the data in the previous section. We also define the filename that we will use to save the labels to.  The code is as follow: </a:t>
            </a:r>
          </a:p>
        </p:txBody>
      </p:sp>
      <p:pic>
        <p:nvPicPr>
          <p:cNvPr id="11" name="Google Shape;145;p9">
            <a:extLst>
              <a:ext uri="{FF2B5EF4-FFF2-40B4-BE49-F238E27FC236}">
                <a16:creationId xmlns:a16="http://schemas.microsoft.com/office/drawing/2014/main" id="{05E35190-C55C-824B-892A-49C9E21E32AF}"/>
              </a:ext>
            </a:extLst>
          </p:cNvPr>
          <p:cNvPicPr preferRelativeResize="0"/>
          <p:nvPr/>
        </p:nvPicPr>
        <p:blipFill rotWithShape="1">
          <a:blip r:embed="rId3"/>
          <a:stretch/>
        </p:blipFill>
        <p:spPr>
          <a:xfrm>
            <a:off x="4247400" y="2620143"/>
            <a:ext cx="7813536" cy="1597434"/>
          </a:xfrm>
          <a:prstGeom prst="rect">
            <a:avLst/>
          </a:prstGeom>
          <a:noFill/>
        </p:spPr>
      </p:pic>
    </p:spTree>
    <p:extLst>
      <p:ext uri="{BB962C8B-B14F-4D97-AF65-F5344CB8AC3E}">
        <p14:creationId xmlns:p14="http://schemas.microsoft.com/office/powerpoint/2010/main" val="4082333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{8BF27A58-D716-6C42-A416-4C6ED9025DE9}tf16401378</Template>
  <TotalTime>379</TotalTime>
  <Words>2467</Words>
  <Application>Microsoft Macintosh PowerPoint</Application>
  <PresentationFormat>Widescreen</PresentationFormat>
  <Paragraphs>144</Paragraphs>
  <Slides>37</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Arial</vt:lpstr>
      <vt:lpstr>Calibri Light</vt:lpstr>
      <vt:lpstr>Gill Sans</vt:lpstr>
      <vt:lpstr>Times New Roman</vt:lpstr>
      <vt:lpstr>Office Theme</vt:lpstr>
      <vt:lpstr>UNSTRUCTURED DATA (TWITTER) AND STRUCTURED DATA (NETFLIX)</vt:lpstr>
      <vt:lpstr>CONTENTS</vt:lpstr>
      <vt:lpstr>TWITTER UNSTRUCTURED DATA</vt:lpstr>
      <vt:lpstr>LOADING DATA IN TO DATAFRAMES </vt:lpstr>
      <vt:lpstr>PowerPoint Presentation</vt:lpstr>
      <vt:lpstr>CHECK THE DATA TYPES OF YOUR DATA COLUMNS </vt:lpstr>
      <vt:lpstr>PowerPoint Presentation</vt:lpstr>
      <vt:lpstr>LOADING AND CLASSIFYING THE DATASET </vt:lpstr>
      <vt:lpstr>Json file</vt:lpstr>
      <vt:lpstr>PowerPoint Presentation</vt:lpstr>
      <vt:lpstr>PowerPoint Presentation</vt:lpstr>
      <vt:lpstr>DROP ANY NULL, MISSING VALUES OR UNWANTED COLUMNS</vt:lpstr>
      <vt:lpstr>DROP DUPLICATE VALUES</vt:lpstr>
      <vt:lpstr>PowerPoint Presentation</vt:lpstr>
      <vt:lpstr>PowerPoint Presentation</vt:lpstr>
      <vt:lpstr>UNSTRUCTURED DATA</vt:lpstr>
      <vt:lpstr>SELECT DATA BASED ON A CATEGORY (CATEGORICAL DATA BASED)</vt:lpstr>
      <vt:lpstr>CHALLENGES</vt:lpstr>
      <vt:lpstr>PowerPoint Presentation</vt:lpstr>
      <vt:lpstr>LOADING DATA IN TO DATAFRAMES </vt:lpstr>
      <vt:lpstr>DATA TYPES OF THE DATA COLUMNS </vt:lpstr>
      <vt:lpstr>PowerPoint Presentation</vt:lpstr>
      <vt:lpstr>DROP ANY NULL, MISSING VALUES OR UNWANTED COLUMNS </vt:lpstr>
      <vt:lpstr>DROP DUPLICATE VALUES</vt:lpstr>
      <vt:lpstr>CHECK FOR OUTLIERS USING A BOX PLOT OR HISTOGRAM</vt:lpstr>
      <vt:lpstr>Ratings For Movie</vt:lpstr>
      <vt:lpstr>PowerPoint Presentation</vt:lpstr>
      <vt:lpstr>Ratings for according movie categories</vt:lpstr>
      <vt:lpstr>MAT PLOT LIB</vt:lpstr>
      <vt:lpstr>PLOT FEATURES AGAINST EACH OTHER USING A PAIR PLOT</vt:lpstr>
      <vt:lpstr>Pair Plot</vt:lpstr>
      <vt:lpstr>UPLOAD DATA TO NUMERICAL PYTHON (NUMPY) &amp; CREATING A MATRIX</vt:lpstr>
      <vt:lpstr>MERGING TWO DATA FRAMES</vt:lpstr>
      <vt:lpstr>SLICING DATA</vt:lpstr>
      <vt:lpstr>USE CONDITIONS AND SEGREGATE THE DATA BASED ON THE</vt:lpstr>
      <vt:lpstr>USE MATHEMATICAL AND STATISTICAL FUNCTIONS USING LIBRARIES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STRUCTURED DATA (NETFLIX) AND UNSTRUCTURED DATA (TWITTER)</dc:title>
  <dc:creator>Amrin Gilani</dc:creator>
  <cp:lastModifiedBy>Kamalnakhawa, Ms. Shefali Pramod</cp:lastModifiedBy>
  <cp:revision>38</cp:revision>
  <dcterms:created xsi:type="dcterms:W3CDTF">2020-10-21T19:06:12Z</dcterms:created>
  <dcterms:modified xsi:type="dcterms:W3CDTF">2021-04-29T22:42:58Z</dcterms:modified>
</cp:coreProperties>
</file>